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6"/>
  </p:notesMasterIdLst>
  <p:sldIdLst>
    <p:sldId id="256" r:id="rId2"/>
    <p:sldId id="345" r:id="rId3"/>
    <p:sldId id="347" r:id="rId4"/>
    <p:sldId id="315" r:id="rId5"/>
    <p:sldId id="464" r:id="rId6"/>
    <p:sldId id="316" r:id="rId7"/>
    <p:sldId id="317" r:id="rId8"/>
    <p:sldId id="318" r:id="rId9"/>
    <p:sldId id="319" r:id="rId10"/>
    <p:sldId id="320" r:id="rId11"/>
    <p:sldId id="321" r:id="rId12"/>
    <p:sldId id="322" r:id="rId13"/>
    <p:sldId id="323" r:id="rId14"/>
    <p:sldId id="324" r:id="rId15"/>
    <p:sldId id="325" r:id="rId16"/>
    <p:sldId id="341" r:id="rId17"/>
    <p:sldId id="326" r:id="rId18"/>
    <p:sldId id="327" r:id="rId19"/>
    <p:sldId id="328" r:id="rId20"/>
    <p:sldId id="329" r:id="rId21"/>
    <p:sldId id="330" r:id="rId22"/>
    <p:sldId id="331" r:id="rId23"/>
    <p:sldId id="332" r:id="rId24"/>
    <p:sldId id="333" r:id="rId25"/>
    <p:sldId id="342" r:id="rId26"/>
    <p:sldId id="343" r:id="rId27"/>
    <p:sldId id="334" r:id="rId28"/>
    <p:sldId id="335" r:id="rId29"/>
    <p:sldId id="336" r:id="rId30"/>
    <p:sldId id="337" r:id="rId31"/>
    <p:sldId id="338" r:id="rId32"/>
    <p:sldId id="339" r:id="rId33"/>
    <p:sldId id="344" r:id="rId34"/>
    <p:sldId id="353" r:id="rId35"/>
    <p:sldId id="355" r:id="rId36"/>
    <p:sldId id="356" r:id="rId37"/>
    <p:sldId id="358" r:id="rId38"/>
    <p:sldId id="359" r:id="rId39"/>
    <p:sldId id="360" r:id="rId40"/>
    <p:sldId id="361" r:id="rId41"/>
    <p:sldId id="362" r:id="rId42"/>
    <p:sldId id="363" r:id="rId43"/>
    <p:sldId id="367" r:id="rId44"/>
    <p:sldId id="368" r:id="rId45"/>
    <p:sldId id="369" r:id="rId46"/>
    <p:sldId id="370" r:id="rId47"/>
    <p:sldId id="371" r:id="rId48"/>
    <p:sldId id="372" r:id="rId49"/>
    <p:sldId id="373" r:id="rId50"/>
    <p:sldId id="374" r:id="rId51"/>
    <p:sldId id="375" r:id="rId52"/>
    <p:sldId id="376" r:id="rId53"/>
    <p:sldId id="377" r:id="rId54"/>
    <p:sldId id="378" r:id="rId55"/>
    <p:sldId id="379" r:id="rId56"/>
    <p:sldId id="348" r:id="rId57"/>
    <p:sldId id="463" r:id="rId58"/>
    <p:sldId id="465" r:id="rId59"/>
    <p:sldId id="466" r:id="rId60"/>
    <p:sldId id="467" r:id="rId61"/>
    <p:sldId id="468" r:id="rId62"/>
    <p:sldId id="473" r:id="rId63"/>
    <p:sldId id="470" r:id="rId64"/>
    <p:sldId id="471" r:id="rId65"/>
    <p:sldId id="472" r:id="rId66"/>
    <p:sldId id="474" r:id="rId67"/>
    <p:sldId id="475" r:id="rId68"/>
    <p:sldId id="476" r:id="rId69"/>
    <p:sldId id="477" r:id="rId70"/>
    <p:sldId id="478" r:id="rId71"/>
    <p:sldId id="380" r:id="rId72"/>
    <p:sldId id="381" r:id="rId73"/>
    <p:sldId id="382" r:id="rId74"/>
    <p:sldId id="383" r:id="rId75"/>
    <p:sldId id="384" r:id="rId76"/>
    <p:sldId id="385" r:id="rId77"/>
    <p:sldId id="386" r:id="rId78"/>
    <p:sldId id="387" r:id="rId79"/>
    <p:sldId id="388" r:id="rId80"/>
    <p:sldId id="389" r:id="rId81"/>
    <p:sldId id="390" r:id="rId82"/>
    <p:sldId id="391" r:id="rId83"/>
    <p:sldId id="392" r:id="rId84"/>
    <p:sldId id="433" r:id="rId85"/>
    <p:sldId id="405" r:id="rId86"/>
    <p:sldId id="406" r:id="rId87"/>
    <p:sldId id="414" r:id="rId88"/>
    <p:sldId id="417" r:id="rId89"/>
    <p:sldId id="418" r:id="rId90"/>
    <p:sldId id="419" r:id="rId91"/>
    <p:sldId id="420" r:id="rId92"/>
    <p:sldId id="421" r:id="rId93"/>
    <p:sldId id="422" r:id="rId94"/>
    <p:sldId id="423" r:id="rId95"/>
    <p:sldId id="424" r:id="rId96"/>
    <p:sldId id="425" r:id="rId97"/>
    <p:sldId id="426" r:id="rId98"/>
    <p:sldId id="427" r:id="rId99"/>
    <p:sldId id="428" r:id="rId100"/>
    <p:sldId id="429" r:id="rId101"/>
    <p:sldId id="430" r:id="rId102"/>
    <p:sldId id="431" r:id="rId103"/>
    <p:sldId id="432" r:id="rId104"/>
    <p:sldId id="393" r:id="rId105"/>
    <p:sldId id="394" r:id="rId106"/>
    <p:sldId id="396" r:id="rId107"/>
    <p:sldId id="397" r:id="rId108"/>
    <p:sldId id="398" r:id="rId109"/>
    <p:sldId id="399" r:id="rId110"/>
    <p:sldId id="459" r:id="rId111"/>
    <p:sldId id="435" r:id="rId112"/>
    <p:sldId id="437" r:id="rId113"/>
    <p:sldId id="438" r:id="rId114"/>
    <p:sldId id="439" r:id="rId115"/>
    <p:sldId id="440" r:id="rId116"/>
    <p:sldId id="441" r:id="rId117"/>
    <p:sldId id="442" r:id="rId118"/>
    <p:sldId id="460" r:id="rId119"/>
    <p:sldId id="443" r:id="rId120"/>
    <p:sldId id="444" r:id="rId121"/>
    <p:sldId id="445" r:id="rId122"/>
    <p:sldId id="446" r:id="rId123"/>
    <p:sldId id="447" r:id="rId124"/>
    <p:sldId id="448" r:id="rId125"/>
    <p:sldId id="449" r:id="rId126"/>
    <p:sldId id="450" r:id="rId127"/>
    <p:sldId id="451" r:id="rId128"/>
    <p:sldId id="452" r:id="rId129"/>
    <p:sldId id="453" r:id="rId130"/>
    <p:sldId id="454" r:id="rId131"/>
    <p:sldId id="455" r:id="rId132"/>
    <p:sldId id="456" r:id="rId133"/>
    <p:sldId id="461" r:id="rId134"/>
    <p:sldId id="462" r:id="rId13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C27938D4-2342-4884-8D9B-2E28C6465D62}">
          <p14:sldIdLst>
            <p14:sldId id="256"/>
            <p14:sldId id="345"/>
            <p14:sldId id="347"/>
            <p14:sldId id="315"/>
            <p14:sldId id="464"/>
          </p14:sldIdLst>
        </p14:section>
        <p14:section name="Archi Generale" id="{00F6C6F2-3A01-44E3-93FE-938BBF6E8CBF}">
          <p14:sldIdLst>
            <p14:sldId id="316"/>
            <p14:sldId id="317"/>
            <p14:sldId id="318"/>
            <p14:sldId id="319"/>
            <p14:sldId id="320"/>
            <p14:sldId id="321"/>
          </p14:sldIdLst>
        </p14:section>
        <p14:section name="Statique Dynamique" id="{EE1B98E7-F930-4BBF-84EB-50B9E31E8DD8}">
          <p14:sldIdLst>
            <p14:sldId id="322"/>
            <p14:sldId id="323"/>
            <p14:sldId id="324"/>
            <p14:sldId id="325"/>
          </p14:sldIdLst>
        </p14:section>
        <p14:section name="Apache" id="{05952196-F8B3-4329-906D-F99334F5112E}">
          <p14:sldIdLst>
            <p14:sldId id="341"/>
            <p14:sldId id="326"/>
            <p14:sldId id="327"/>
            <p14:sldId id="328"/>
            <p14:sldId id="329"/>
            <p14:sldId id="330"/>
            <p14:sldId id="331"/>
            <p14:sldId id="332"/>
            <p14:sldId id="333"/>
            <p14:sldId id="342"/>
            <p14:sldId id="343"/>
            <p14:sldId id="334"/>
            <p14:sldId id="335"/>
            <p14:sldId id="336"/>
            <p14:sldId id="337"/>
            <p14:sldId id="338"/>
            <p14:sldId id="339"/>
            <p14:sldId id="344"/>
          </p14:sldIdLst>
        </p14:section>
        <p14:section name="Communication C/S" id="{D5DBA952-354B-7449-80F2-8253991A5B81}">
          <p14:sldIdLst>
            <p14:sldId id="353"/>
            <p14:sldId id="355"/>
            <p14:sldId id="356"/>
            <p14:sldId id="358"/>
            <p14:sldId id="359"/>
            <p14:sldId id="360"/>
            <p14:sldId id="361"/>
            <p14:sldId id="362"/>
            <p14:sldId id="363"/>
            <p14:sldId id="367"/>
            <p14:sldId id="368"/>
            <p14:sldId id="369"/>
            <p14:sldId id="370"/>
            <p14:sldId id="371"/>
          </p14:sldIdLst>
        </p14:section>
        <p14:section name="Statuts HTTP" id="{004EC2AE-31B1-4542-942E-D4EFC21FF21C}">
          <p14:sldIdLst>
            <p14:sldId id="372"/>
            <p14:sldId id="373"/>
            <p14:sldId id="374"/>
            <p14:sldId id="375"/>
            <p14:sldId id="376"/>
            <p14:sldId id="377"/>
            <p14:sldId id="378"/>
            <p14:sldId id="379"/>
          </p14:sldIdLst>
        </p14:section>
        <p14:section name="PHP" id="{0FEF85E8-1F5E-9D45-BFFF-36751D663E4F}">
          <p14:sldIdLst>
            <p14:sldId id="348"/>
            <p14:sldId id="463"/>
            <p14:sldId id="465"/>
            <p14:sldId id="466"/>
            <p14:sldId id="467"/>
            <p14:sldId id="468"/>
            <p14:sldId id="473"/>
            <p14:sldId id="470"/>
            <p14:sldId id="471"/>
            <p14:sldId id="472"/>
            <p14:sldId id="474"/>
            <p14:sldId id="475"/>
            <p14:sldId id="476"/>
            <p14:sldId id="477"/>
            <p14:sldId id="478"/>
            <p14:sldId id="380"/>
            <p14:sldId id="381"/>
          </p14:sldIdLst>
        </p14:section>
        <p14:section name="PHP - Header" id="{A8F43DA3-367E-6744-91AF-61FE8948579D}">
          <p14:sldIdLst>
            <p14:sldId id="382"/>
            <p14:sldId id="383"/>
            <p14:sldId id="384"/>
            <p14:sldId id="385"/>
            <p14:sldId id="386"/>
            <p14:sldId id="387"/>
            <p14:sldId id="388"/>
            <p14:sldId id="389"/>
            <p14:sldId id="390"/>
            <p14:sldId id="391"/>
            <p14:sldId id="392"/>
          </p14:sldIdLst>
        </p14:section>
        <p14:section name="Sessions &amp; Cookies" id="{31F00F10-0921-F544-BD24-567C46FA05D3}">
          <p14:sldIdLst>
            <p14:sldId id="433"/>
            <p14:sldId id="405"/>
            <p14:sldId id="406"/>
            <p14:sldId id="414"/>
            <p14:sldId id="417"/>
            <p14:sldId id="418"/>
            <p14:sldId id="419"/>
            <p14:sldId id="420"/>
            <p14:sldId id="421"/>
            <p14:sldId id="422"/>
            <p14:sldId id="423"/>
            <p14:sldId id="424"/>
            <p14:sldId id="425"/>
            <p14:sldId id="426"/>
            <p14:sldId id="427"/>
            <p14:sldId id="428"/>
            <p14:sldId id="429"/>
            <p14:sldId id="430"/>
            <p14:sldId id="431"/>
            <p14:sldId id="432"/>
          </p14:sldIdLst>
        </p14:section>
        <p14:section name="SGBD &amp; BDD" id="{88C4A45A-6830-3543-A67E-E34CA200D534}">
          <p14:sldIdLst>
            <p14:sldId id="393"/>
            <p14:sldId id="394"/>
            <p14:sldId id="396"/>
            <p14:sldId id="397"/>
            <p14:sldId id="398"/>
            <p14:sldId id="399"/>
            <p14:sldId id="459"/>
            <p14:sldId id="435"/>
            <p14:sldId id="437"/>
            <p14:sldId id="438"/>
            <p14:sldId id="439"/>
            <p14:sldId id="440"/>
            <p14:sldId id="441"/>
            <p14:sldId id="442"/>
            <p14:sldId id="460"/>
            <p14:sldId id="443"/>
          </p14:sldIdLst>
        </p14:section>
        <p14:section name="SGBD : Transactions" id="{D6B3267F-A176-7E43-B4D3-4671DE59D69C}">
          <p14:sldIdLst>
            <p14:sldId id="444"/>
            <p14:sldId id="445"/>
            <p14:sldId id="446"/>
            <p14:sldId id="447"/>
            <p14:sldId id="448"/>
            <p14:sldId id="449"/>
            <p14:sldId id="450"/>
            <p14:sldId id="451"/>
            <p14:sldId id="452"/>
            <p14:sldId id="453"/>
            <p14:sldId id="454"/>
            <p14:sldId id="455"/>
            <p14:sldId id="456"/>
            <p14:sldId id="461"/>
            <p14:sldId id="46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628" autoAdjust="0"/>
  </p:normalViewPr>
  <p:slideViewPr>
    <p:cSldViewPr>
      <p:cViewPr varScale="1">
        <p:scale>
          <a:sx n="76" d="100"/>
          <a:sy n="76" d="100"/>
        </p:scale>
        <p:origin x="-184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notesMaster" Target="notesMasters/notesMaster1.xml"/><Relationship Id="rId137" Type="http://schemas.openxmlformats.org/officeDocument/2006/relationships/printerSettings" Target="printerSettings/printerSettings1.bin"/><Relationship Id="rId138" Type="http://schemas.openxmlformats.org/officeDocument/2006/relationships/presProps" Target="presProps.xml"/><Relationship Id="rId13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theme" Target="theme/theme1.xml"/><Relationship Id="rId1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5AE048-40A2-48A9-BDFA-E9EDAE439A1F}" type="datetimeFigureOut">
              <a:rPr lang="fr-FR" smtClean="0"/>
              <a:t>23/01/20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C47D45E-7C01-4C47-AE8A-5BEF1DE71EA7}" type="slidenum">
              <a:rPr lang="fr-FR" smtClean="0"/>
              <a:t>‹#›</a:t>
            </a:fld>
            <a:endParaRPr lang="fr-FR"/>
          </a:p>
        </p:txBody>
      </p:sp>
    </p:spTree>
    <p:extLst>
      <p:ext uri="{BB962C8B-B14F-4D97-AF65-F5344CB8AC3E}">
        <p14:creationId xmlns:p14="http://schemas.microsoft.com/office/powerpoint/2010/main" val="1617683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google.com/url?q=http://monsite.fr/mapage.php?var=truc&amp;nom=moi&amp;sa=D&amp;source=hangouts&amp;ust=1548846975043000&amp;usg=AFQjCNEnpC_jgzopVH3RPjRDaZitVK2Txw" TargetMode="External"/><Relationship Id="rId4" Type="http://schemas.openxmlformats.org/officeDocument/2006/relationships/hyperlink" Target="https://www.google.com/url?q=http://monsite.fr/mapage.php&amp;sa=D&amp;source=hangouts&amp;ust=1548846975044000&amp;usg=AFQjCNGMpy0sfHDN-fDmcmIB51IMNGTiYw" TargetMode="External"/><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Le cours ne sera pas mis en ligne,</a:t>
            </a:r>
            <a:r>
              <a:rPr lang="fr-FR" baseline="0" smtClean="0"/>
              <a:t> vous devez prendre des notes et poser de questions. </a:t>
            </a:r>
          </a:p>
          <a:p>
            <a:endParaRPr lang="fr-F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a:t>
            </a:fld>
            <a:endParaRPr lang="fr-FR"/>
          </a:p>
        </p:txBody>
      </p:sp>
    </p:spTree>
    <p:extLst>
      <p:ext uri="{BB962C8B-B14F-4D97-AF65-F5344CB8AC3E}">
        <p14:creationId xmlns:p14="http://schemas.microsoft.com/office/powerpoint/2010/main" val="1549269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CSS = style</a:t>
            </a:r>
          </a:p>
          <a:p>
            <a:r>
              <a:rPr lang="fr-FR" smtClean="0"/>
              <a:t>Les </a:t>
            </a:r>
            <a:r>
              <a:rPr lang="fr-FR" dirty="0" smtClean="0"/>
              <a:t>pages HTML</a:t>
            </a:r>
            <a:r>
              <a:rPr lang="fr-FR" baseline="0" dirty="0" smtClean="0"/>
              <a:t> font références entre elles avec les balises &lt;A HREF=…&gt; &lt;/A&gt;, ainsi qu’à une ou plusieurs feuilles de style CSS.</a:t>
            </a:r>
          </a:p>
          <a:p>
            <a:r>
              <a:rPr lang="fr-FR" baseline="0" dirty="0" smtClean="0"/>
              <a:t>Le contenu ne change « jamais » sauf lorsque quelqu’un modifie les pages HTML (ce qui n’est pas dans les usages communs des navigateurs).</a:t>
            </a:r>
          </a:p>
          <a:p>
            <a:r>
              <a:rPr lang="fr-FR" baseline="0" dirty="0" smtClean="0"/>
              <a:t>Le changement des pages HTML sur des serveurs se fait par divers moyens, comme avec le protocole FTP (d’autres existent : SCP, SFTP, SSH,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14</a:t>
            </a:fld>
            <a:endParaRPr lang="fr-FR"/>
          </a:p>
        </p:txBody>
      </p:sp>
    </p:spTree>
    <p:extLst>
      <p:ext uri="{BB962C8B-B14F-4D97-AF65-F5344CB8AC3E}">
        <p14:creationId xmlns:p14="http://schemas.microsoft.com/office/powerpoint/2010/main" val="2729073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sites dynamiques utilisent toujours le HTML et le CSS pour mettre</a:t>
            </a:r>
            <a:r>
              <a:rPr lang="fr-FR" baseline="0" dirty="0" smtClean="0"/>
              <a:t> en forme les réponses (les rendre jolies)…</a:t>
            </a:r>
          </a:p>
          <a:p>
            <a:r>
              <a:rPr lang="fr-FR" baseline="0" dirty="0" smtClean="0"/>
              <a:t>…mais d’autres langages et technologies sont utilisées pour donner la « logique métier » ou les « règles métiers » qui traiteront les requêtes.</a:t>
            </a:r>
          </a:p>
          <a:p>
            <a:endParaRPr lang="fr-FR" baseline="0" dirty="0" smtClean="0"/>
          </a:p>
          <a:p>
            <a:r>
              <a:rPr lang="fr-FR" baseline="0" dirty="0" smtClean="0"/>
              <a:t>Ici, nous utiliseront PHP pour répondre aux requêtes émises par les navigateurs.</a:t>
            </a:r>
            <a:br>
              <a:rPr lang="fr-FR" baseline="0" dirty="0" smtClean="0"/>
            </a:br>
            <a:r>
              <a:rPr lang="fr-FR" baseline="0" dirty="0" smtClean="0"/>
              <a:t>On peut reconnaitre dans le code PHP des « morceaux » de HTML.</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15</a:t>
            </a:fld>
            <a:endParaRPr lang="fr-FR"/>
          </a:p>
        </p:txBody>
      </p:sp>
    </p:spTree>
    <p:extLst>
      <p:ext uri="{BB962C8B-B14F-4D97-AF65-F5344CB8AC3E}">
        <p14:creationId xmlns:p14="http://schemas.microsoft.com/office/powerpoint/2010/main" val="2184862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a:t>
            </a:r>
            <a:r>
              <a:rPr lang="fr-FR" dirty="0" err="1" smtClean="0"/>
              <a:t>caracteristiques</a:t>
            </a:r>
            <a:r>
              <a:rPr lang="fr-FR" dirty="0" smtClean="0"/>
              <a:t> de serveur web </a:t>
            </a:r>
          </a:p>
          <a:p>
            <a:r>
              <a:rPr lang="fr-FR" dirty="0" smtClean="0"/>
              <a:t>HTTP : protocole qui fait le lien entre le navigateur (client) et le serveur web </a:t>
            </a:r>
          </a:p>
          <a:p>
            <a:r>
              <a:rPr lang="fr-FR" dirty="0" smtClean="0"/>
              <a:t>URI/URL</a:t>
            </a:r>
            <a:r>
              <a:rPr lang="fr-FR" baseline="0" dirty="0" smtClean="0"/>
              <a:t> : l’adresse de la ressource, le chemin </a:t>
            </a:r>
          </a:p>
          <a:p>
            <a:r>
              <a:rPr lang="fr-FR" baseline="0" dirty="0" smtClean="0"/>
              <a:t>DNS : nom de domaine google.fr google.com</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16</a:t>
            </a:fld>
            <a:endParaRPr lang="fr-FR"/>
          </a:p>
        </p:txBody>
      </p:sp>
    </p:spTree>
    <p:extLst>
      <p:ext uri="{BB962C8B-B14F-4D97-AF65-F5344CB8AC3E}">
        <p14:creationId xmlns:p14="http://schemas.microsoft.com/office/powerpoint/2010/main" val="25009528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Aller</a:t>
            </a:r>
            <a:r>
              <a:rPr lang="fr-FR" baseline="0" dirty="0" smtClean="0"/>
              <a:t> voir la configuration d’Apache pour montrer l’extension PHP dans la configuration, et pleins d’options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17</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Aller</a:t>
            </a:r>
            <a:r>
              <a:rPr lang="fr-FR" baseline="0" dirty="0" smtClean="0"/>
              <a:t> voir la configuration d’Apache pour montrer l’extension PHP dans la configuration, et pleins d’options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18</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Lorsque l’on tape une adresse dans la barre d’adresse,</a:t>
            </a:r>
            <a:r>
              <a:rPr lang="fr-FR" baseline="0" dirty="0" smtClean="0"/>
              <a:t> le navigateur va envoyer une requête « GET » de la page demandée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19</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20</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Pour communiquer, il faut un protocole :</a:t>
            </a:r>
            <a:r>
              <a:rPr lang="fr-FR" baseline="0" dirty="0" smtClean="0"/>
              <a:t> HTTP</a:t>
            </a:r>
            <a:br>
              <a:rPr lang="fr-FR" baseline="0" dirty="0" smtClean="0"/>
            </a:br>
            <a:r>
              <a:rPr lang="fr-FR" baseline="0" dirty="0" smtClean="0"/>
              <a:t>(tout comme il existe FTP pour transférer des fichiers)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21</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 Le navigateur</a:t>
            </a:r>
            <a:r>
              <a:rPr lang="fr-FR" baseline="0" dirty="0" smtClean="0"/>
              <a:t> se connecte au site « www.perdu.com ».</a:t>
            </a:r>
          </a:p>
          <a:p>
            <a:r>
              <a:rPr lang="fr-FR" baseline="0" dirty="0" smtClean="0"/>
              <a:t>2) Il demande le contenu de la racine (« GET / ») avec le protocole http/1.1, pour le host « www.perdu.com »</a:t>
            </a:r>
          </a:p>
          <a:p>
            <a:r>
              <a:rPr lang="fr-FR" baseline="0" dirty="0" smtClean="0"/>
              <a:t>3) Le serveur web lui répond que sa requête est valide (HTTP/1.1    200   OK), qu’il fonctionne avec Apache, et qu’il envoie un contenu de type « </a:t>
            </a:r>
            <a:r>
              <a:rPr lang="fr-FR" baseline="0" dirty="0" err="1" smtClean="0"/>
              <a:t>text</a:t>
            </a:r>
            <a:r>
              <a:rPr lang="fr-FR" baseline="0" dirty="0" smtClean="0"/>
              <a:t>/html » de taille « 204 octets »… tout cela sont des </a:t>
            </a:r>
            <a:r>
              <a:rPr lang="fr-FR" baseline="0" dirty="0" err="1" smtClean="0"/>
              <a:t>méta-données</a:t>
            </a:r>
            <a:r>
              <a:rPr lang="fr-FR" baseline="0" dirty="0" smtClean="0"/>
              <a:t> qui ne sont pas toujours affichées, mais qui sont utiles au navigateur</a:t>
            </a:r>
          </a:p>
          <a:p>
            <a:r>
              <a:rPr lang="fr-FR" baseline="0" dirty="0" smtClean="0"/>
              <a:t>4) Le serveur web transfère la page HTML</a:t>
            </a:r>
          </a:p>
          <a:p>
            <a:endParaRPr lang="fr-FR" baseline="0" dirty="0"/>
          </a:p>
          <a:p>
            <a:r>
              <a:rPr lang="fr-FR" baseline="0" dirty="0" smtClean="0"/>
              <a:t>Le « </a:t>
            </a:r>
            <a:r>
              <a:rPr lang="fr-FR" baseline="0" dirty="0" err="1" smtClean="0"/>
              <a:t>text</a:t>
            </a:r>
            <a:r>
              <a:rPr lang="fr-FR" baseline="0" dirty="0" smtClean="0"/>
              <a:t>/html » peut être modifié en autre chose (ex : « </a:t>
            </a:r>
            <a:r>
              <a:rPr lang="fr-FR" baseline="0" dirty="0" err="1" smtClean="0"/>
              <a:t>video</a:t>
            </a:r>
            <a:r>
              <a:rPr lang="fr-FR" baseline="0" dirty="0" smtClean="0"/>
              <a:t>/mp4 ») pour permettre au navigateur d’adapter son comportement par rapport à la réponse.</a:t>
            </a:r>
          </a:p>
          <a:p>
            <a:r>
              <a:rPr lang="fr-FR" baseline="0" dirty="0" smtClean="0"/>
              <a:t>Si on envoie une vidéo en la déclarant « </a:t>
            </a:r>
            <a:r>
              <a:rPr lang="fr-FR" baseline="0" dirty="0" err="1" smtClean="0"/>
              <a:t>text</a:t>
            </a:r>
            <a:r>
              <a:rPr lang="fr-FR" baseline="0" dirty="0" smtClean="0"/>
              <a:t>/html », le navigateur va essayer de chercher des balises &lt;html&gt; dedans pour l’interpréter…</a:t>
            </a:r>
            <a:br>
              <a:rPr lang="fr-FR" baseline="0" dirty="0" smtClean="0"/>
            </a:br>
            <a:r>
              <a:rPr lang="fr-FR" baseline="0" dirty="0" smtClean="0"/>
              <a:t>…mais si on envoie une vidéo en la déclarant « </a:t>
            </a:r>
            <a:r>
              <a:rPr lang="fr-FR" baseline="0" dirty="0" err="1" smtClean="0"/>
              <a:t>video</a:t>
            </a:r>
            <a:r>
              <a:rPr lang="fr-FR" baseline="0" dirty="0" smtClean="0"/>
              <a:t>/mp4 », alors le navigateur va utiliser le lecteur vidéo pour la lire.</a:t>
            </a:r>
          </a:p>
          <a:p>
            <a:r>
              <a:rPr lang="fr-FR" baseline="0" dirty="0" smtClean="0"/>
              <a:t>Les sites précisant </a:t>
            </a:r>
            <a:r>
              <a:rPr lang="fr-FR" b="0" baseline="0" dirty="0" smtClean="0"/>
              <a:t>justement qu’il faut </a:t>
            </a:r>
            <a:r>
              <a:rPr lang="fr-FR" baseline="0" dirty="0" smtClean="0"/>
              <a:t>« télécharger la cible sous », plutôt que de cliquer normalement, renvoient justement des « </a:t>
            </a:r>
            <a:r>
              <a:rPr lang="fr-FR" baseline="0" dirty="0" err="1" smtClean="0"/>
              <a:t>video</a:t>
            </a:r>
            <a:r>
              <a:rPr lang="fr-FR" baseline="0" dirty="0" smtClean="0"/>
              <a:t>/mp4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22</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Service web « classique » délivré sur le port 80 des machines</a:t>
            </a:r>
          </a:p>
          <a:p>
            <a:r>
              <a:rPr lang="fr-FR" baseline="0" dirty="0" smtClean="0"/>
              <a:t>Service web « sécurisé » délivré sur le port 443 des machines</a:t>
            </a:r>
          </a:p>
          <a:p>
            <a:endParaRPr lang="fr-FR" baseline="0" dirty="0" smtClean="0"/>
          </a:p>
          <a:p>
            <a:r>
              <a:rPr lang="fr-FR" baseline="0" dirty="0" smtClean="0"/>
              <a:t>La partie sécurisée nécessitant un certificat permet de s’assurer que la machine cible est bien celle que l’on voulait atteindre.</a:t>
            </a:r>
            <a:br>
              <a:rPr lang="fr-FR" baseline="0" dirty="0" smtClean="0"/>
            </a:br>
            <a:r>
              <a:rPr lang="fr-FR" baseline="0" dirty="0" smtClean="0"/>
              <a:t>Attention, il faut lire le contenu des certificats pour être sûr qu’il s’agit bien de l’hôte voulu !</a:t>
            </a:r>
          </a:p>
          <a:p>
            <a:endParaRPr lang="fr-FR"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 En général », vous n’avez pas à vous préoccuper du protocole HTTP ou de la configuration de Apache…</a:t>
            </a:r>
            <a:br>
              <a:rPr lang="fr-FR" baseline="0" dirty="0" smtClean="0"/>
            </a:br>
            <a:r>
              <a:rPr lang="fr-FR" baseline="0" dirty="0" smtClean="0"/>
              <a:t>Mais pour pouvoir faire des choses avancées, il est nécessaire d’éditer la configuration d’Apache, PHP, et des autres outils.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23</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(exemple de la boutique : vendeur à l’accueil écoute le client, et va à l’arrière boutique pour voir ses stocks)</a:t>
            </a:r>
            <a:endParaRPr lang="fr-FR" dirty="0" smtClean="0"/>
          </a:p>
          <a:p>
            <a:endParaRPr lang="fr-FR" dirty="0" smtClean="0"/>
          </a:p>
          <a:p>
            <a:r>
              <a:rPr lang="fr-FR" dirty="0" smtClean="0"/>
              <a:t>Le client utilise son navigateur pour faire une requête vers le serveur</a:t>
            </a:r>
            <a:r>
              <a:rPr lang="fr-FR" baseline="0" dirty="0" smtClean="0"/>
              <a:t> web. (ex : demander à </a:t>
            </a:r>
            <a:r>
              <a:rPr lang="fr-FR" baseline="0" dirty="0" err="1" smtClean="0"/>
              <a:t>google</a:t>
            </a:r>
            <a:r>
              <a:rPr lang="fr-FR" baseline="0" dirty="0" smtClean="0"/>
              <a:t> ce qu’est « Paris 1 »)</a:t>
            </a:r>
          </a:p>
          <a:p>
            <a:r>
              <a:rPr lang="fr-FR" baseline="0" dirty="0" smtClean="0"/>
              <a:t>Le serveur web analyse la requête, et transmet aux services &amp; machines concernés des sous-requêtes. (ex : le serveur web </a:t>
            </a:r>
            <a:r>
              <a:rPr lang="fr-FR" baseline="0" dirty="0" err="1" smtClean="0"/>
              <a:t>google</a:t>
            </a:r>
            <a:r>
              <a:rPr lang="fr-FR" baseline="0" dirty="0" smtClean="0"/>
              <a:t> va prendre le texte « Paris 1 », puis demander à des serveurs d’applications quelle est la nature de « Paris 1 », pour ensuite chercher dans des bases de données tous les sites qui parlent de « Paris 1 » en tant que probable « université », ou en tant que probable « 1</a:t>
            </a:r>
            <a:r>
              <a:rPr lang="fr-FR" baseline="30000" dirty="0" smtClean="0"/>
              <a:t>er</a:t>
            </a:r>
            <a:r>
              <a:rPr lang="fr-FR" baseline="0" dirty="0" smtClean="0"/>
              <a:t> arrondissement de Paris », et enfin préparer une liste de réponses pertinentes)</a:t>
            </a:r>
          </a:p>
          <a:p>
            <a:r>
              <a:rPr lang="fr-FR" baseline="0" dirty="0" smtClean="0"/>
              <a:t>Le serveur web rassemble ensuite toutes les réponses, et construit une réponse renvoyée au client. (ex : la liste des sites </a:t>
            </a:r>
            <a:r>
              <a:rPr lang="fr-FR" baseline="0" dirty="0" err="1" smtClean="0"/>
              <a:t>webs</a:t>
            </a:r>
            <a:r>
              <a:rPr lang="fr-FR" baseline="0" dirty="0" smtClean="0"/>
              <a:t> au format HTML)</a:t>
            </a:r>
          </a:p>
          <a:p>
            <a:endParaRPr lang="fr-FR" baseline="0" dirty="0" smtClean="0"/>
          </a:p>
          <a:p>
            <a:r>
              <a:rPr lang="fr-FR" baseline="0" dirty="0" smtClean="0"/>
              <a:t>D’autres points de vues sont possibles !</a:t>
            </a:r>
          </a:p>
          <a:p>
            <a:r>
              <a:rPr lang="fr-FR" baseline="0" dirty="0" smtClean="0"/>
              <a:t>Il existe de nombreuses configurations possibles pour gérer le nombre élevé de clients et requêtes.</a:t>
            </a:r>
          </a:p>
          <a:p>
            <a:r>
              <a:rPr lang="fr-FR" baseline="0" dirty="0" smtClean="0"/>
              <a:t>Par exemple, Google et Facebook mettent plusieurs serveurs web en face des navigateurs, et ceux-ci accèdent aux tous mêmes bases de données ou serveurs d’applications)</a:t>
            </a:r>
          </a:p>
          <a:p>
            <a:r>
              <a:rPr lang="fr-FR" baseline="0" dirty="0" smtClean="0"/>
              <a:t>Plusieurs stratégies sont possibles.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6</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URI est le terme générique pour décrire un identificateur unique</a:t>
            </a:r>
          </a:p>
          <a:p>
            <a:r>
              <a:rPr lang="fr-FR" dirty="0" smtClean="0"/>
              <a:t>URL</a:t>
            </a:r>
            <a:r>
              <a:rPr lang="fr-FR" baseline="0" dirty="0" smtClean="0"/>
              <a:t> est le terme pour décrire là où se trouve une ressource :</a:t>
            </a:r>
          </a:p>
          <a:p>
            <a:r>
              <a:rPr lang="fr-FR" baseline="0" dirty="0" smtClean="0"/>
              <a:t>La ressource « page.htm » se trouve à la racine « / » du site web « http://monsite.fr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24</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Le début de l’URL décrit le protocole pour communiquer avec la machine pour accéder à la ressource.</a:t>
            </a:r>
          </a:p>
          <a:p>
            <a:r>
              <a:rPr lang="fr-FR" baseline="0" dirty="0" smtClean="0"/>
              <a:t>Un même fichier peut avoir des chemins très différents selon le protocole employé !</a:t>
            </a:r>
          </a:p>
          <a:p>
            <a:r>
              <a:rPr lang="fr-FR" baseline="0" dirty="0" smtClean="0"/>
              <a:t>Chaque service (HTTP, FTP, …) a des chemins d’accès différents selon la configuration.</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25</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En se connectant à « www.perdu.com » sur le port 80, on demande la ressource « / » (la racine) par le protocole HTTP 1.1</a:t>
            </a:r>
          </a:p>
          <a:p>
            <a:endParaRPr lang="fr-FR" baseline="0" dirty="0" smtClean="0"/>
          </a:p>
          <a:p>
            <a:r>
              <a:rPr lang="fr-FR" baseline="0" dirty="0" smtClean="0"/>
              <a:t>Dans ce cas très précis, Apache est « parfois » configuré pour renvoyer un fichier « index.htm », « index.html », ou « </a:t>
            </a:r>
            <a:r>
              <a:rPr lang="fr-FR" baseline="0" dirty="0" err="1" smtClean="0"/>
              <a:t>index.php</a:t>
            </a:r>
            <a:r>
              <a:rPr lang="fr-FR" baseline="0" dirty="0" smtClean="0"/>
              <a:t> » lorsque l’on demande la racine (« / ») comme ressource cible.</a:t>
            </a:r>
          </a:p>
          <a:p>
            <a:endParaRPr lang="fr-FR" baseline="0" dirty="0" smtClean="0"/>
          </a:p>
          <a:p>
            <a:r>
              <a:rPr lang="fr-FR" baseline="0" dirty="0" smtClean="0"/>
              <a:t>Aller avec un navigateur web sur « google.fr » transmettra en réalité :</a:t>
            </a:r>
          </a:p>
          <a:p>
            <a:r>
              <a:rPr lang="fr-FR" baseline="0" dirty="0" smtClean="0"/>
              <a:t>- une requête à l’hôte « google.fr », sur le port 80, en HTTP, demandant la ressource « / »...</a:t>
            </a:r>
          </a:p>
          <a:p>
            <a:r>
              <a:rPr lang="fr-FR" baseline="0" dirty="0" smtClean="0"/>
              <a:t>- A cette requête, Apache répondra en renvoyant « index.htm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26</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IP = adresse unique pour une machine précise (en général)</a:t>
            </a:r>
          </a:p>
          <a:p>
            <a:r>
              <a:rPr lang="fr-FR" baseline="0" dirty="0" smtClean="0"/>
              <a:t>Mais IP n’est pas lisible et ne donne aucune information sur ce qu’il s’y trouve</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27</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Nom de domaine est déjà plus explicite…</a:t>
            </a:r>
          </a:p>
          <a:p>
            <a:r>
              <a:rPr lang="fr-FR" baseline="0" dirty="0" smtClean="0"/>
              <a:t>« google.fr » m’indique que je suis chez </a:t>
            </a:r>
            <a:r>
              <a:rPr lang="fr-FR" baseline="0" dirty="0" err="1" smtClean="0"/>
              <a:t>google</a:t>
            </a:r>
            <a:r>
              <a:rPr lang="fr-FR" baseline="0" dirty="0" smtClean="0"/>
              <a:t>…</a:t>
            </a:r>
          </a:p>
          <a:p>
            <a:r>
              <a:rPr lang="fr-FR" baseline="0" dirty="0" smtClean="0"/>
              <a:t>« univ-paris1.fr » est explicite aussi…</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28</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En se connectant à « www.perdu.com », on se connecte en réalité à la machine dont </a:t>
            </a:r>
            <a:r>
              <a:rPr lang="fr-FR" baseline="0" dirty="0" err="1" smtClean="0"/>
              <a:t>l’ip</a:t>
            </a:r>
            <a:r>
              <a:rPr lang="fr-FR" baseline="0" dirty="0" smtClean="0"/>
              <a:t> est 208.97.177.124</a:t>
            </a:r>
          </a:p>
          <a:p>
            <a:r>
              <a:rPr lang="fr-FR" baseline="0" dirty="0" smtClean="0"/>
              <a:t>Mais, on précise au serveur web que l’on contacte quel hôte on cherche en particulier : « www.perdu.com »</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29</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Derrière une</a:t>
            </a:r>
            <a:r>
              <a:rPr lang="fr-FR" baseline="0" dirty="0" smtClean="0"/>
              <a:t> IP se cache parfois plusieurs sites web !</a:t>
            </a:r>
          </a:p>
          <a:p>
            <a:r>
              <a:rPr lang="fr-FR" baseline="0" dirty="0" smtClean="0"/>
              <a:t>Différence provient du « </a:t>
            </a:r>
            <a:r>
              <a:rPr lang="fr-FR" baseline="0" dirty="0" err="1" smtClean="0"/>
              <a:t>hostname</a:t>
            </a:r>
            <a:r>
              <a:rPr lang="fr-FR" baseline="0" dirty="0" smtClean="0"/>
              <a:t> » (le nom de domaine/le nom de la machine) fourni avec la requête HTTP.</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30</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Les hébergeurs de sites utilisent soit la technique du nom de domaine (domaine1.site.fr, domaine2.site.fr, monsite.fr renvoient vers la même </a:t>
            </a:r>
            <a:r>
              <a:rPr lang="fr-FR" baseline="0" dirty="0" err="1" smtClean="0"/>
              <a:t>ip</a:t>
            </a:r>
            <a:r>
              <a:rPr lang="fr-FR" baseline="0" dirty="0" smtClean="0"/>
              <a:t>),</a:t>
            </a:r>
          </a:p>
          <a:p>
            <a:r>
              <a:rPr lang="fr-FR" baseline="0" dirty="0" smtClean="0"/>
              <a:t>Soit ils mettent plusieurs dossiers pour séparer (site.fr/</a:t>
            </a:r>
            <a:r>
              <a:rPr lang="fr-FR" baseline="0" dirty="0" err="1" smtClean="0"/>
              <a:t>monsite</a:t>
            </a:r>
            <a:r>
              <a:rPr lang="fr-FR" baseline="0" dirty="0" smtClean="0"/>
              <a:t>/, site.fr/</a:t>
            </a:r>
            <a:r>
              <a:rPr lang="fr-FR" baseline="0" dirty="0" err="1" smtClean="0"/>
              <a:t>autresite</a:t>
            </a:r>
            <a:r>
              <a:rPr lang="fr-FR" baseline="0" dirty="0" smtClean="0"/>
              <a:t>/, site.fr/</a:t>
            </a:r>
            <a:r>
              <a:rPr lang="fr-FR" baseline="0" dirty="0" err="1" smtClean="0"/>
              <a:t>troisiemesite</a:t>
            </a:r>
            <a:r>
              <a:rPr lang="fr-FR" baseline="0" dirty="0" smtClean="0"/>
              <a:t>/, …) &lt;= moins facile pour l’utilisateur, car besoin de /</a:t>
            </a:r>
            <a:endParaRPr lang="fr-FR" dirty="0" smtClean="0"/>
          </a:p>
          <a:p>
            <a:endParaRPr lang="fr-FR" baseline="0" dirty="0" smtClean="0"/>
          </a:p>
          <a:p>
            <a:r>
              <a:rPr lang="fr-FR" baseline="0" dirty="0" smtClean="0"/>
              <a:t>SEO = </a:t>
            </a:r>
            <a:r>
              <a:rPr lang="fr-FR" baseline="0" dirty="0" err="1" smtClean="0"/>
              <a:t>Search</a:t>
            </a:r>
            <a:r>
              <a:rPr lang="fr-FR" baseline="0" dirty="0" smtClean="0"/>
              <a:t> Engine </a:t>
            </a:r>
            <a:r>
              <a:rPr lang="fr-FR" baseline="0" dirty="0" err="1" smtClean="0"/>
              <a:t>Optimization</a:t>
            </a:r>
            <a:r>
              <a:rPr lang="fr-FR" baseline="0" dirty="0" smtClean="0"/>
              <a:t> = indiquer les bonnes méta données, le bon nom de domaine, des liens intéressants vers d’autres sites, …</a:t>
            </a:r>
          </a:p>
          <a:p>
            <a:r>
              <a:rPr lang="fr-FR" baseline="0" dirty="0" smtClean="0"/>
              <a:t>Pour monter dans le classement des résultats </a:t>
            </a:r>
            <a:r>
              <a:rPr lang="fr-FR" baseline="0" dirty="0" err="1" smtClean="0"/>
              <a:t>google</a:t>
            </a:r>
            <a:r>
              <a:rPr lang="fr-FR" baseline="0" dirty="0" smtClean="0"/>
              <a:t>/bing/…</a:t>
            </a:r>
          </a:p>
          <a:p>
            <a:endParaRPr lang="fr-FR" baseline="0" dirty="0" smtClean="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31</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Lorsqu’Apache voit qu’on lui demande une ressource</a:t>
            </a:r>
            <a:r>
              <a:rPr lang="fr-FR" baseline="0" dirty="0" smtClean="0"/>
              <a:t> explicitement PHP, par défaut il renverrait la page telle quelle avec le code PHP.</a:t>
            </a:r>
          </a:p>
          <a:p>
            <a:r>
              <a:rPr lang="fr-FR" baseline="0" dirty="0" smtClean="0"/>
              <a:t>Mais, lorsqu’il est configuré correctement, chaque ressource se terminant par « .</a:t>
            </a:r>
            <a:r>
              <a:rPr lang="fr-FR" baseline="0" dirty="0" err="1" smtClean="0"/>
              <a:t>php</a:t>
            </a:r>
            <a:r>
              <a:rPr lang="fr-FR" baseline="0" dirty="0" smtClean="0"/>
              <a:t> » sera envoyée dans l’application PHP qui produira un document.</a:t>
            </a:r>
            <a:endParaRPr lang="fr-FR" baseline="0" dirty="0"/>
          </a:p>
          <a:p>
            <a:r>
              <a:rPr lang="fr-FR" baseline="0" dirty="0" smtClean="0"/>
              <a:t>Ce document sera récupéré par Apache qui le renverra ensuite au client.</a:t>
            </a:r>
          </a:p>
          <a:p>
            <a:endParaRPr lang="fr-FR" baseline="0" dirty="0" smtClean="0"/>
          </a:p>
          <a:p>
            <a:r>
              <a:rPr lang="fr-FR" baseline="0" dirty="0" smtClean="0"/>
              <a:t>PHP n’est pas un serveur web, c’est uniquement un programme de pré-</a:t>
            </a:r>
            <a:r>
              <a:rPr lang="fr-FR" baseline="0" dirty="0" err="1" smtClean="0"/>
              <a:t>processing</a:t>
            </a:r>
            <a:r>
              <a:rPr lang="fr-FR" baseline="0" dirty="0" smtClean="0"/>
              <a:t> comme l’indique son nom…</a:t>
            </a:r>
            <a:br>
              <a:rPr lang="fr-FR" baseline="0" dirty="0" smtClean="0"/>
            </a:br>
            <a:r>
              <a:rPr lang="fr-FR" baseline="0" dirty="0" smtClean="0"/>
              <a:t>Il est même possible d’utiliser PHP pour effectuer des scripts sur Linux en ligne de commande (PHP CLI = Command Line Interface)</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32</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D’autres outils existent ! PHP n’est pas la seule extension à pouvoir lire du code dans du HTML, exécuter des fonctions, et renvoyer un résultat…</a:t>
            </a:r>
          </a:p>
          <a:p>
            <a:r>
              <a:rPr lang="fr-FR" baseline="0" dirty="0" smtClean="0"/>
              <a:t>Mais nous ne les verrons pas.</a:t>
            </a:r>
          </a:p>
          <a:p>
            <a:endParaRPr lang="fr-FR" baseline="0" dirty="0" smtClean="0"/>
          </a:p>
          <a:p>
            <a:r>
              <a:rPr lang="fr-FR" baseline="0" dirty="0" smtClean="0"/>
              <a:t>Chaque entreprise a sa préférence pour diverses raisons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33</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 nombreux navigateurs existent : Firefox, </a:t>
            </a:r>
            <a:r>
              <a:rPr lang="fr-FR" dirty="0" err="1" smtClean="0"/>
              <a:t>Edge</a:t>
            </a:r>
            <a:r>
              <a:rPr lang="fr-FR" dirty="0" smtClean="0"/>
              <a:t>/Internet</a:t>
            </a:r>
            <a:r>
              <a:rPr lang="fr-FR" baseline="0" dirty="0" smtClean="0"/>
              <a:t> Explorer, Chrome, </a:t>
            </a:r>
            <a:r>
              <a:rPr lang="fr-FR" baseline="0" dirty="0" err="1" smtClean="0"/>
              <a:t>Opera</a:t>
            </a:r>
            <a:r>
              <a:rPr lang="fr-FR" baseline="0" dirty="0" smtClean="0"/>
              <a:t>, …</a:t>
            </a:r>
          </a:p>
          <a:p>
            <a:r>
              <a:rPr lang="fr-FR" baseline="0" dirty="0" smtClean="0"/>
              <a:t>De nombreux serveurs </a:t>
            </a:r>
            <a:r>
              <a:rPr lang="fr-FR" baseline="0" dirty="0" err="1" smtClean="0"/>
              <a:t>webs</a:t>
            </a:r>
            <a:r>
              <a:rPr lang="fr-FR" baseline="0" dirty="0" smtClean="0"/>
              <a:t> existent, chacun avec ses spécificités : Apache (le plus commun), </a:t>
            </a:r>
            <a:r>
              <a:rPr lang="fr-FR" baseline="0" dirty="0" err="1" smtClean="0"/>
              <a:t>Nginx</a:t>
            </a:r>
            <a:r>
              <a:rPr lang="fr-FR" baseline="0" dirty="0" smtClean="0"/>
              <a:t>, </a:t>
            </a:r>
            <a:r>
              <a:rPr lang="fr-FR" baseline="0" dirty="0" err="1" smtClean="0"/>
              <a:t>Tomcat</a:t>
            </a:r>
            <a:r>
              <a:rPr lang="fr-FR" baseline="0" dirty="0" smtClean="0"/>
              <a:t> (programmes Java), IIS (Microsoft)</a:t>
            </a:r>
          </a:p>
          <a:p>
            <a:r>
              <a:rPr lang="fr-FR" baseline="0" dirty="0" smtClean="0"/>
              <a:t>De nombreuses base de données existent, toujours avec leurs spécificités : MySQL (l’une des plus simples gérant le SQL), </a:t>
            </a:r>
            <a:r>
              <a:rPr lang="fr-FR" baseline="0" dirty="0" err="1" smtClean="0"/>
              <a:t>PostGreSQL</a:t>
            </a:r>
            <a:r>
              <a:rPr lang="fr-FR" baseline="0" dirty="0" smtClean="0"/>
              <a:t>, </a:t>
            </a:r>
            <a:r>
              <a:rPr lang="fr-FR" baseline="0" dirty="0" err="1" smtClean="0"/>
              <a:t>MariaDB</a:t>
            </a:r>
            <a:r>
              <a:rPr lang="fr-FR" baseline="0" dirty="0" smtClean="0"/>
              <a:t>, …</a:t>
            </a:r>
          </a:p>
          <a:p>
            <a:r>
              <a:rPr lang="fr-FR" baseline="0" dirty="0" smtClean="0"/>
              <a:t>Des serveurs d’applications : </a:t>
            </a:r>
            <a:r>
              <a:rPr lang="fr-FR" baseline="0" dirty="0" err="1" smtClean="0"/>
              <a:t>GlassFish</a:t>
            </a:r>
            <a:r>
              <a:rPr lang="fr-FR" baseline="0" dirty="0" smtClean="0"/>
              <a:t>, WebSphere Application Server (IBM)</a:t>
            </a:r>
          </a:p>
          <a:p>
            <a:r>
              <a:rPr lang="fr-FR" baseline="0" dirty="0" smtClean="0"/>
              <a:t>Un « serveur d’application » est un terme général pour désigner un « serveur » (une machine ou un logiciel rendant un ou des services) embarquant et gérant plusieurs applications (des services « métiers », c’est-à-dire des services très précis effectuant des traitements pour un « métier », par exemple la « recherche de pages </a:t>
            </a:r>
            <a:r>
              <a:rPr lang="fr-FR" baseline="0" dirty="0" err="1" smtClean="0"/>
              <a:t>webs</a:t>
            </a:r>
            <a:r>
              <a:rPr lang="fr-FR" baseline="0" dirty="0" smtClean="0"/>
              <a:t> pertinentes à partir de termes » est le traitement métier du moteur de recherche Google… ou un autre exemple : « la recherche des restaurants les plus proches de ma position »)</a:t>
            </a:r>
          </a:p>
          <a:p>
            <a:endParaRPr lang="fr-FR" baseline="0" dirty="0" smtClean="0"/>
          </a:p>
          <a:p>
            <a:r>
              <a:rPr lang="fr-FR" baseline="0" dirty="0" smtClean="0"/>
              <a:t>Un Serveur Web est un serveur d’applications dédié au web, c’est-à-dire à la communication avec un navigateur web (requête/réponse).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GET : peu</a:t>
            </a:r>
            <a:r>
              <a:rPr lang="fr-FR" baseline="0" dirty="0" smtClean="0"/>
              <a:t> sécurisé car la requête sera stockée côté client web dans l’historique, et côté serveur web dans les logs d’accès</a:t>
            </a:r>
          </a:p>
          <a:p>
            <a:r>
              <a:rPr lang="fr-FR" smtClean="0">
                <a:effectLst/>
              </a:rPr>
              <a:t>lecture par le navigateur avec GET :</a:t>
            </a:r>
            <a:endParaRPr lang="fr-FR" smtClean="0"/>
          </a:p>
          <a:p>
            <a:r>
              <a:rPr lang="fr-FR" smtClean="0">
                <a:effectLst/>
              </a:rPr>
              <a:t>- le navigateur lit le formulaire et voit GET dans action</a:t>
            </a:r>
            <a:endParaRPr lang="fr-FR" smtClean="0"/>
          </a:p>
          <a:p>
            <a:r>
              <a:rPr lang="fr-FR" smtClean="0">
                <a:effectLst/>
              </a:rPr>
              <a:t>- il crée une URL avec les valeurs du formulaire, et l'envoie au serveur web avec la page demandée (mapage.php)</a:t>
            </a:r>
            <a:endParaRPr lang="fr-FR" smtClean="0"/>
          </a:p>
          <a:p>
            <a:r>
              <a:rPr lang="fr-FR" smtClean="0">
                <a:effectLst/>
              </a:rPr>
              <a:t>(donc il fait la requête que j'ai tapé au début)</a:t>
            </a:r>
            <a:endParaRPr lang="fr-FR" baseline="0" smtClean="0">
              <a:effectLst/>
            </a:endParaRPr>
          </a:p>
          <a:p>
            <a:r>
              <a:rPr lang="fr-FR" baseline="0" smtClean="0">
                <a:effectLst/>
              </a:rPr>
              <a:t>- </a:t>
            </a:r>
            <a:r>
              <a:rPr lang="fr-FR" smtClean="0">
                <a:effectLst/>
              </a:rPr>
              <a:t>le serveur web voit arriver la grosse requête, il la lit et extrait chaque partie : variables/valeurs, ressource demande (tapage.php), hôte demande (moniste.fr), protocole (http)</a:t>
            </a:r>
          </a:p>
          <a:p>
            <a:r>
              <a:rPr lang="fr-FR" smtClean="0">
                <a:effectLst/>
              </a:rPr>
              <a:t>- le serveur web va chercher mapage.php, il appelle PHP et lui transmet les variables</a:t>
            </a:r>
          </a:p>
          <a:p>
            <a:pPr marL="171450" indent="-171450">
              <a:buFontTx/>
              <a:buChar char="-"/>
            </a:pPr>
            <a:endParaRPr lang="fr-FR" baseline="0" dirty="0" smtClean="0"/>
          </a:p>
          <a:p>
            <a:r>
              <a:rPr lang="fr-FR" baseline="0" dirty="0" smtClean="0"/>
              <a:t>POST : un peu plus sécurisé car le contenu de la requête n’est quasiment jamais stockée dans les logs du serveur web</a:t>
            </a:r>
            <a:br>
              <a:rPr lang="fr-FR" baseline="0" dirty="0" smtClean="0"/>
            </a:br>
            <a:r>
              <a:rPr lang="fr-FR" baseline="0" dirty="0" smtClean="0"/>
              <a:t>	+ le navigateur ne retient pas en clair les champs « </a:t>
            </a:r>
            <a:r>
              <a:rPr lang="fr-FR" baseline="0" dirty="0" err="1" smtClean="0"/>
              <a:t>password</a:t>
            </a:r>
            <a:r>
              <a:rPr lang="fr-FR" baseline="0" dirty="0" smtClean="0"/>
              <a:t> » (enfin les « bons » </a:t>
            </a:r>
            <a:r>
              <a:rPr lang="fr-FR" baseline="0" smtClean="0"/>
              <a:t>navigateurs…)</a:t>
            </a:r>
          </a:p>
          <a:p>
            <a:r>
              <a:rPr lang="fr-FR" smtClean="0">
                <a:effectLst/>
              </a:rPr>
              <a:t>POST : c'est pareil, mais l'URL/requête ne contient que mapage.php, les variables sont envoyées dans le corps de la requête HTTP</a:t>
            </a:r>
          </a:p>
          <a:p>
            <a:r>
              <a:rPr lang="fr-FR" smtClean="0">
                <a:effectLst/>
              </a:rPr>
              <a:t>dans l'exemple GET, on va demander l'URL :</a:t>
            </a:r>
            <a:br>
              <a:rPr lang="fr-FR" smtClean="0">
                <a:effectLst/>
              </a:rPr>
            </a:br>
            <a:r>
              <a:rPr lang="fr-FR" smtClean="0">
                <a:effectLst/>
                <a:hlinkClick r:id="rId3"/>
              </a:rPr>
              <a:t>http://monsite.fr/mapage.php?var=truc&amp;nom=moi</a:t>
            </a:r>
            <a:r>
              <a:rPr lang="fr-FR" smtClean="0">
                <a:effectLst/>
              </a:rPr>
              <a:t/>
            </a:r>
            <a:br>
              <a:rPr lang="fr-FR" smtClean="0">
                <a:effectLst/>
              </a:rPr>
            </a:br>
            <a:r>
              <a:rPr lang="fr-FR" smtClean="0">
                <a:effectLst/>
              </a:rPr>
              <a:t/>
            </a:r>
            <a:br>
              <a:rPr lang="fr-FR" smtClean="0">
                <a:effectLst/>
              </a:rPr>
            </a:br>
            <a:r>
              <a:rPr lang="fr-FR" smtClean="0">
                <a:effectLst/>
              </a:rPr>
              <a:t>dans l'exemple POST, on va demander l'URL :</a:t>
            </a:r>
            <a:br>
              <a:rPr lang="fr-FR" smtClean="0">
                <a:effectLst/>
              </a:rPr>
            </a:br>
            <a:r>
              <a:rPr lang="fr-FR" smtClean="0">
                <a:effectLst/>
                <a:hlinkClick r:id="rId4"/>
              </a:rPr>
              <a:t>http://monsite.fr/mapage.php</a:t>
            </a:r>
            <a:r>
              <a:rPr lang="fr-FR" smtClean="0">
                <a:effectLst/>
              </a:rPr>
              <a:t/>
            </a:r>
            <a:br>
              <a:rPr lang="fr-FR" smtClean="0">
                <a:effectLst/>
              </a:rPr>
            </a:br>
            <a:r>
              <a:rPr lang="fr-FR" smtClean="0">
                <a:effectLst/>
              </a:rPr>
              <a:t/>
            </a:r>
            <a:br>
              <a:rPr lang="fr-FR" smtClean="0">
                <a:effectLst/>
              </a:rPr>
            </a:br>
            <a:r>
              <a:rPr lang="fr-FR" smtClean="0">
                <a:effectLst/>
              </a:rPr>
              <a:t>On voit que les valeurs ne transitent pas dans l'URL, donc les journaux/logs ne contiendront pas les variables ! (ça évite de faire passer des mots de passe encore agir)</a:t>
            </a:r>
            <a:endParaRPr lang="fr-FR" baseline="0" smtClean="0"/>
          </a:p>
          <a:p>
            <a:r>
              <a:rPr lang="fr-FR" baseline="0" smtClean="0"/>
              <a:t>https : cache le contenu de poste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34</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35</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36</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mtClean="0"/>
              <a:t>Il va</a:t>
            </a:r>
            <a:r>
              <a:rPr lang="fr-FR" baseline="0" smtClean="0"/>
              <a:t> envoye le données dans la réquete http</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42</a:t>
            </a:fld>
            <a:endParaRPr lang="fr-FR"/>
          </a:p>
        </p:txBody>
      </p:sp>
    </p:spTree>
    <p:extLst>
      <p:ext uri="{BB962C8B-B14F-4D97-AF65-F5344CB8AC3E}">
        <p14:creationId xmlns:p14="http://schemas.microsoft.com/office/powerpoint/2010/main" val="3766663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1xx : informationnelle == d’autres paquets HTTP vont arriver</a:t>
            </a:r>
          </a:p>
          <a:p>
            <a:r>
              <a:rPr lang="fr-FR" dirty="0" smtClean="0"/>
              <a:t>2xx : succès == la requête a été reçue et comprise</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3xx</a:t>
            </a:r>
            <a:r>
              <a:rPr lang="fr-FR" baseline="0" dirty="0" smtClean="0"/>
              <a:t> : redirection == le client va devoir faire quelque chose (automatiquement ou non) pour atteindre la ressource demandée </a:t>
            </a:r>
          </a:p>
          <a:p>
            <a:r>
              <a:rPr lang="fr-FR" baseline="0" dirty="0" smtClean="0"/>
              <a:t>4xx : erreur côté client == requête mal formatée, ressource inexistante, URL trop longue, …</a:t>
            </a:r>
          </a:p>
          <a:p>
            <a:r>
              <a:rPr lang="fr-FR" baseline="0" dirty="0" smtClean="0"/>
              <a:t>5xx : erreur côté serveur == version HTTP non supportée, le serveur web n’arrive pas à contacter un autre serveur, fonction non implémentée,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48</a:t>
            </a:fld>
            <a:endParaRPr lang="fr-FR"/>
          </a:p>
        </p:txBody>
      </p:sp>
    </p:spTree>
    <p:extLst>
      <p:ext uri="{BB962C8B-B14F-4D97-AF65-F5344CB8AC3E}">
        <p14:creationId xmlns:p14="http://schemas.microsoft.com/office/powerpoint/2010/main" val="1110427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403</a:t>
            </a:r>
            <a:r>
              <a:rPr lang="fr-FR" baseline="0" dirty="0" smtClean="0"/>
              <a:t> : il faut s’identifier auprès du serveur web ! Et bien du serveur web ! (pas seulement dans l’application codée en PHP)</a:t>
            </a:r>
          </a:p>
          <a:p>
            <a:r>
              <a:rPr lang="fr-FR" baseline="0" dirty="0" smtClean="0"/>
              <a:t>500 : erreur très vague, il faut aller voir la log d’erreur du serveur web pour en savoir plus</a:t>
            </a:r>
          </a:p>
          <a:p>
            <a:r>
              <a:rPr lang="fr-FR" baseline="0" dirty="0" smtClean="0"/>
              <a:t>502 : il s’agit du cas de « reverse proxy » où le serveur web transmet la requête reçue à un autre serveur web qui la traitera… sauf que le serveur web que l’on expose sur internet n’arrive pas à contacter </a:t>
            </a:r>
            <a:r>
              <a:rPr lang="fr-FR" baseline="0" smtClean="0"/>
              <a:t>l’autre serveur en backoffice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49</a:t>
            </a:fld>
            <a:endParaRPr lang="fr-FR"/>
          </a:p>
        </p:txBody>
      </p:sp>
    </p:spTree>
    <p:extLst>
      <p:ext uri="{BB962C8B-B14F-4D97-AF65-F5344CB8AC3E}">
        <p14:creationId xmlns:p14="http://schemas.microsoft.com/office/powerpoint/2010/main" val="11104271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Faiblement typé</a:t>
            </a:r>
            <a:r>
              <a:rPr lang="fr-FR" baseline="0" dirty="0" smtClean="0"/>
              <a:t> = il est possible de lui </a:t>
            </a:r>
            <a:r>
              <a:rPr lang="fr-FR" baseline="0" smtClean="0"/>
              <a:t>faire beaucoup </a:t>
            </a:r>
            <a:r>
              <a:rPr lang="fr-FR" baseline="0" dirty="0" smtClean="0"/>
              <a:t>de choses qui n’ont pas de sens</a:t>
            </a:r>
          </a:p>
          <a:p>
            <a:endParaRPr lang="fr-FR" baseline="0" dirty="0" smtClean="0"/>
          </a:p>
          <a:p>
            <a:r>
              <a:rPr lang="fr-FR" baseline="0" dirty="0" smtClean="0"/>
              <a:t>Exemple de comparaisons anormales :</a:t>
            </a:r>
          </a:p>
          <a:p>
            <a:r>
              <a:rPr lang="fr-FR" baseline="0" dirty="0" smtClean="0"/>
              <a:t>&lt;?</a:t>
            </a:r>
            <a:r>
              <a:rPr lang="fr-FR" baseline="0" dirty="0" err="1" smtClean="0"/>
              <a:t>php</a:t>
            </a:r>
            <a:endParaRPr lang="fr-FR" baseline="0" dirty="0" smtClean="0"/>
          </a:p>
          <a:p>
            <a:r>
              <a:rPr lang="fr-FR" baseline="0" dirty="0" smtClean="0"/>
              <a:t>if (5 </a:t>
            </a:r>
            <a:r>
              <a:rPr lang="fr-FR" baseline="0" smtClean="0"/>
              <a:t>== '5</a:t>
            </a:r>
            <a:r>
              <a:rPr lang="fr-FR" baseline="0" dirty="0" smtClean="0"/>
              <a:t>')</a:t>
            </a:r>
          </a:p>
          <a:p>
            <a:r>
              <a:rPr lang="fr-FR" baseline="0" dirty="0" smtClean="0"/>
              <a:t>{ </a:t>
            </a:r>
            <a:r>
              <a:rPr lang="fr-FR" baseline="0" dirty="0" err="1" smtClean="0"/>
              <a:t>echo</a:t>
            </a:r>
            <a:r>
              <a:rPr lang="fr-FR" baseline="0" dirty="0" smtClean="0"/>
              <a:t> "</a:t>
            </a:r>
            <a:r>
              <a:rPr lang="fr-FR" baseline="0" dirty="0" err="1" smtClean="0"/>
              <a:t>true</a:t>
            </a:r>
            <a:r>
              <a:rPr lang="fr-FR" baseline="0" dirty="0" smtClean="0"/>
              <a:t>"; }</a:t>
            </a:r>
          </a:p>
          <a:p>
            <a:r>
              <a:rPr lang="fr-FR" baseline="0" dirty="0" err="1" smtClean="0"/>
              <a:t>else</a:t>
            </a:r>
            <a:endParaRPr lang="fr-FR" baseline="0" dirty="0" smtClean="0"/>
          </a:p>
          <a:p>
            <a:r>
              <a:rPr lang="fr-FR" baseline="0" dirty="0" smtClean="0"/>
              <a:t>{ </a:t>
            </a:r>
            <a:r>
              <a:rPr lang="fr-FR" baseline="0" dirty="0" err="1" smtClean="0"/>
              <a:t>echo</a:t>
            </a:r>
            <a:r>
              <a:rPr lang="fr-FR" baseline="0" dirty="0" smtClean="0"/>
              <a:t> "false"; }</a:t>
            </a:r>
          </a:p>
          <a:p>
            <a:r>
              <a:rPr lang="fr-FR" baseline="0" dirty="0" smtClean="0"/>
              <a:t>?&gt;</a:t>
            </a:r>
          </a:p>
          <a:p>
            <a:pPr marL="171450" indent="-171450">
              <a:buFont typeface="Symbol"/>
              <a:buChar char="Þ"/>
            </a:pPr>
            <a:r>
              <a:rPr lang="fr-FR" baseline="0" dirty="0" err="1" smtClean="0"/>
              <a:t>True</a:t>
            </a:r>
            <a:endParaRPr lang="fr-FR" baseline="0" dirty="0" smtClean="0"/>
          </a:p>
          <a:p>
            <a:pPr marL="171450" indent="-171450">
              <a:buFont typeface="Symbol"/>
              <a:buChar char="Þ"/>
            </a:pPr>
            <a:endParaRPr lang="fr-FR" baseline="0" dirty="0" smtClean="0"/>
          </a:p>
          <a:p>
            <a:pPr marL="0" indent="0">
              <a:buFont typeface="Symbol"/>
              <a:buNone/>
            </a:pPr>
            <a:endParaRPr lang="fr-FR" baseline="0" dirty="0" smtClean="0"/>
          </a:p>
          <a:p>
            <a:r>
              <a:rPr lang="fr-FR" baseline="0" dirty="0" smtClean="0"/>
              <a:t>&lt;?</a:t>
            </a:r>
            <a:r>
              <a:rPr lang="fr-FR" baseline="0" dirty="0" err="1" smtClean="0"/>
              <a:t>php</a:t>
            </a:r>
            <a:endParaRPr lang="fr-FR" baseline="0" dirty="0" smtClean="0"/>
          </a:p>
          <a:p>
            <a:r>
              <a:rPr lang="fr-FR" baseline="0" dirty="0" smtClean="0"/>
              <a:t>if (50 == "50     ")</a:t>
            </a:r>
          </a:p>
          <a:p>
            <a:r>
              <a:rPr lang="fr-FR" baseline="0" dirty="0" smtClean="0"/>
              <a:t>{ </a:t>
            </a:r>
            <a:r>
              <a:rPr lang="fr-FR" baseline="0" dirty="0" err="1" smtClean="0"/>
              <a:t>echo</a:t>
            </a:r>
            <a:r>
              <a:rPr lang="fr-FR" baseline="0" dirty="0" smtClean="0"/>
              <a:t> "</a:t>
            </a:r>
            <a:r>
              <a:rPr lang="fr-FR" baseline="0" dirty="0" err="1" smtClean="0"/>
              <a:t>true</a:t>
            </a:r>
            <a:r>
              <a:rPr lang="fr-FR" baseline="0" dirty="0" smtClean="0"/>
              <a:t>"; }</a:t>
            </a:r>
          </a:p>
          <a:p>
            <a:r>
              <a:rPr lang="fr-FR" baseline="0" dirty="0" err="1" smtClean="0"/>
              <a:t>else</a:t>
            </a:r>
            <a:endParaRPr lang="fr-FR" baseline="0" dirty="0" smtClean="0"/>
          </a:p>
          <a:p>
            <a:r>
              <a:rPr lang="fr-FR" baseline="0" dirty="0" smtClean="0"/>
              <a:t>{ </a:t>
            </a:r>
            <a:r>
              <a:rPr lang="fr-FR" baseline="0" dirty="0" err="1" smtClean="0"/>
              <a:t>echo</a:t>
            </a:r>
            <a:r>
              <a:rPr lang="fr-FR" baseline="0" dirty="0" smtClean="0"/>
              <a:t> "false"; }</a:t>
            </a:r>
          </a:p>
          <a:p>
            <a:r>
              <a:rPr lang="fr-FR" baseline="0" dirty="0" smtClean="0"/>
              <a:t>?&gt;</a:t>
            </a:r>
          </a:p>
          <a:p>
            <a:pPr marL="171450" indent="-171450">
              <a:buFont typeface="Symbol"/>
              <a:buChar char="Þ"/>
            </a:pPr>
            <a:r>
              <a:rPr lang="fr-FR" baseline="0" dirty="0" err="1" smtClean="0"/>
              <a:t>True</a:t>
            </a:r>
            <a:endParaRPr lang="fr-FR" baseline="0" dirty="0" smtClean="0"/>
          </a:p>
          <a:p>
            <a:pPr marL="0" indent="0">
              <a:buFont typeface="Symbol"/>
              <a:buNone/>
            </a:pPr>
            <a:endParaRPr lang="fr-FR" baseline="0" smtClean="0"/>
          </a:p>
          <a:p>
            <a:pPr marL="0" indent="0">
              <a:buFont typeface="Symbol"/>
              <a:buNone/>
            </a:pPr>
            <a:r>
              <a:rPr lang="fr-FR" baseline="0" smtClean="0"/>
              <a:t>// il a deux operateur de comparaison,alors il va teste le type de variable </a:t>
            </a:r>
            <a:endParaRPr lang="fr-FR" baseline="0" dirty="0" smtClean="0"/>
          </a:p>
          <a:p>
            <a:pPr marL="0" indent="0">
              <a:buFont typeface="Symbol"/>
              <a:buNone/>
            </a:pPr>
            <a:r>
              <a:rPr lang="fr-FR" baseline="0" dirty="0" smtClean="0"/>
              <a:t>&lt;?</a:t>
            </a:r>
            <a:r>
              <a:rPr lang="fr-FR" baseline="0" dirty="0" err="1" smtClean="0"/>
              <a:t>php</a:t>
            </a:r>
            <a:endParaRPr lang="fr-FR" baseline="0" dirty="0" smtClean="0"/>
          </a:p>
          <a:p>
            <a:pPr marL="0" indent="0">
              <a:buFont typeface="Symbol"/>
              <a:buNone/>
            </a:pPr>
            <a:r>
              <a:rPr lang="fr-FR" baseline="0" dirty="0" smtClean="0"/>
              <a:t>if (5 === "</a:t>
            </a:r>
            <a:r>
              <a:rPr lang="fr-FR" baseline="0" smtClean="0"/>
              <a:t>5")</a:t>
            </a:r>
            <a:endParaRPr lang="fr-FR" baseline="0" dirty="0" smtClean="0"/>
          </a:p>
          <a:p>
            <a:pPr marL="0" indent="0">
              <a:buFont typeface="Symbol"/>
              <a:buNone/>
            </a:pPr>
            <a:r>
              <a:rPr lang="fr-FR" baseline="0" dirty="0" smtClean="0"/>
              <a:t>{ </a:t>
            </a:r>
            <a:r>
              <a:rPr lang="fr-FR" baseline="0" dirty="0" err="1" smtClean="0"/>
              <a:t>echo</a:t>
            </a:r>
            <a:r>
              <a:rPr lang="fr-FR" baseline="0" dirty="0" smtClean="0"/>
              <a:t> "</a:t>
            </a:r>
            <a:r>
              <a:rPr lang="fr-FR" baseline="0" dirty="0" err="1" smtClean="0"/>
              <a:t>true</a:t>
            </a:r>
            <a:r>
              <a:rPr lang="fr-FR" baseline="0" dirty="0" smtClean="0"/>
              <a:t>"; }</a:t>
            </a:r>
          </a:p>
          <a:p>
            <a:pPr marL="0" indent="0">
              <a:buFont typeface="Symbol"/>
              <a:buNone/>
            </a:pPr>
            <a:r>
              <a:rPr lang="fr-FR" baseline="0" dirty="0" err="1" smtClean="0"/>
              <a:t>else</a:t>
            </a:r>
            <a:endParaRPr lang="fr-FR" baseline="0" dirty="0" smtClean="0"/>
          </a:p>
          <a:p>
            <a:pPr marL="0" indent="0">
              <a:buFont typeface="Symbol"/>
              <a:buNone/>
            </a:pPr>
            <a:r>
              <a:rPr lang="fr-FR" baseline="0" dirty="0" smtClean="0"/>
              <a:t>{ </a:t>
            </a:r>
            <a:r>
              <a:rPr lang="fr-FR" baseline="0" dirty="0" err="1" smtClean="0"/>
              <a:t>echo</a:t>
            </a:r>
            <a:r>
              <a:rPr lang="fr-FR" baseline="0" dirty="0" smtClean="0"/>
              <a:t> "false"; }</a:t>
            </a:r>
          </a:p>
          <a:p>
            <a:pPr marL="0" indent="0">
              <a:buFont typeface="Symbol"/>
              <a:buNone/>
            </a:pPr>
            <a:r>
              <a:rPr lang="fr-FR" baseline="0" dirty="0" smtClean="0"/>
              <a:t>?&gt;</a:t>
            </a:r>
          </a:p>
          <a:p>
            <a:pPr marL="171450" indent="-171450">
              <a:buFont typeface="Symbol"/>
              <a:buChar char="Þ"/>
            </a:pPr>
            <a:r>
              <a:rPr lang="fr-FR" baseline="0" dirty="0" smtClean="0"/>
              <a:t>False</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56</a:t>
            </a:fld>
            <a:endParaRPr lang="fr-FR"/>
          </a:p>
        </p:txBody>
      </p:sp>
    </p:spTree>
    <p:extLst>
      <p:ext uri="{BB962C8B-B14F-4D97-AF65-F5344CB8AC3E}">
        <p14:creationId xmlns:p14="http://schemas.microsoft.com/office/powerpoint/2010/main" val="2277877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Faiblement typé = transtypage</a:t>
            </a:r>
            <a:r>
              <a:rPr lang="fr-FR" baseline="0" dirty="0" smtClean="0"/>
              <a:t> implicite = on peut mélanger des strings et des </a:t>
            </a:r>
            <a:r>
              <a:rPr lang="fr-FR" baseline="0" dirty="0" err="1" smtClean="0"/>
              <a:t>integers</a:t>
            </a:r>
            <a:r>
              <a:rPr lang="fr-FR" baseline="0" dirty="0" smtClean="0"/>
              <a:t>… PHP convertit vers ce qui l’arrange</a:t>
            </a:r>
          </a:p>
          <a:p>
            <a:pPr marL="171450" indent="-171450">
              <a:buFont typeface="Symbol"/>
              <a:buChar char="Þ"/>
            </a:pPr>
            <a:r>
              <a:rPr lang="fr-FR" baseline="0" dirty="0" smtClean="0"/>
              <a:t>PHP fait potentiellement n’importe quoi si on ne fait pas attention !</a:t>
            </a:r>
          </a:p>
          <a:p>
            <a:pPr marL="171450" indent="-171450">
              <a:buFont typeface="Symbol"/>
              <a:buChar char="Þ"/>
            </a:pPr>
            <a:r>
              <a:rPr lang="fr-FR" baseline="0" dirty="0" smtClean="0"/>
              <a:t>Rigueur nécessaire pour que le code fonctionne comme on l’imagine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57</a:t>
            </a:fld>
            <a:endParaRPr lang="fr-FR"/>
          </a:p>
        </p:txBody>
      </p:sp>
    </p:spTree>
    <p:extLst>
      <p:ext uri="{BB962C8B-B14F-4D97-AF65-F5344CB8AC3E}">
        <p14:creationId xmlns:p14="http://schemas.microsoft.com/office/powerpoint/2010/main" val="28181789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PHP étant faiblement typé, on peut facilement « écrire » des types qui</a:t>
            </a:r>
            <a:r>
              <a:rPr lang="fr-FR" baseline="0" dirty="0" smtClean="0"/>
              <a:t> n’ont pas toujours de représentation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71</a:t>
            </a:fld>
            <a:endParaRPr lang="fr-FR"/>
          </a:p>
        </p:txBody>
      </p:sp>
    </p:spTree>
    <p:extLst>
      <p:ext uri="{BB962C8B-B14F-4D97-AF65-F5344CB8AC3E}">
        <p14:creationId xmlns:p14="http://schemas.microsoft.com/office/powerpoint/2010/main" val="3750947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72</a:t>
            </a:fld>
            <a:endParaRPr lang="fr-FR"/>
          </a:p>
        </p:txBody>
      </p:sp>
    </p:spTree>
    <p:extLst>
      <p:ext uri="{BB962C8B-B14F-4D97-AF65-F5344CB8AC3E}">
        <p14:creationId xmlns:p14="http://schemas.microsoft.com/office/powerpoint/2010/main" val="3750947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cas classique d’un petit</a:t>
            </a:r>
            <a:r>
              <a:rPr lang="fr-FR" baseline="0" dirty="0" smtClean="0"/>
              <a:t> site web (personnel, associatif, TPE/PME) : une seule machine contient simultanément le serveur web, les traitements métiers, et la base de données.</a:t>
            </a:r>
          </a:p>
          <a:p>
            <a:endParaRPr lang="fr-FR" baseline="0" dirty="0" smtClean="0"/>
          </a:p>
          <a:p>
            <a:r>
              <a:rPr lang="fr-FR" baseline="0" dirty="0" smtClean="0"/>
              <a:t>Dans notre cas à nous : tout est sur la même machine ! Même le navigateur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73</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Attention, vous n’avez pas à prévoir dans vos programmes tous les codes… c’est Apache</a:t>
            </a:r>
            <a:r>
              <a:rPr lang="fr-FR" baseline="0" dirty="0" smtClean="0"/>
              <a:t> qui gère les cas classiques, et vous qui gérez les cas particuliers…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74</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N’est pas</a:t>
            </a:r>
            <a:r>
              <a:rPr lang="fr-FR" baseline="0" dirty="0" smtClean="0"/>
              <a:t> nécessaire, sauf dans certains cas très précis…</a:t>
            </a:r>
            <a:br>
              <a:rPr lang="fr-FR" baseline="0" dirty="0" smtClean="0"/>
            </a:br>
            <a:r>
              <a:rPr lang="fr-FR" baseline="0" dirty="0" smtClean="0"/>
              <a:t>Ex :</a:t>
            </a:r>
          </a:p>
          <a:p>
            <a:pPr marL="171450" indent="-171450">
              <a:buFontTx/>
              <a:buChar char="-"/>
            </a:pPr>
            <a:r>
              <a:rPr lang="fr-FR" baseline="0" dirty="0" smtClean="0"/>
              <a:t>Un dossier ou un précédent site hébergé avec un autre nom de domaine est déplacé, vous mettez en place la redirection vous-même</a:t>
            </a:r>
          </a:p>
          <a:p>
            <a:pPr marL="171450" indent="-171450">
              <a:buFontTx/>
              <a:buChar char="-"/>
            </a:pPr>
            <a:r>
              <a:rPr lang="fr-FR" baseline="0" dirty="0" smtClean="0"/>
              <a:t>Vous souhaitez empêcher l’accès direct à une ressource : « pas de lien/URL direct(e) vers ce fichier », PHP lira le fichier sur le serveur, puis enverra les en-têtes nécessaires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75</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76</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PHP demande à Apache de modifier</a:t>
            </a:r>
            <a:r>
              <a:rPr lang="fr-FR" baseline="0" dirty="0" smtClean="0"/>
              <a:t> </a:t>
            </a:r>
            <a:r>
              <a:rPr lang="fr-FR" dirty="0" smtClean="0"/>
              <a:t>les headers par défaut en précisant que</a:t>
            </a:r>
            <a:r>
              <a:rPr lang="fr-FR" baseline="0" dirty="0" smtClean="0"/>
              <a:t> du texte au format HTML sera envoyé.</a:t>
            </a:r>
          </a:p>
          <a:p>
            <a:r>
              <a:rPr lang="fr-FR" baseline="0" dirty="0" smtClean="0"/>
              <a:t>Le texte envoyé au navigateur est simplement « Ceci est le contenu ».</a:t>
            </a:r>
          </a:p>
          <a:p>
            <a:r>
              <a:rPr lang="fr-FR" baseline="0" dirty="0" smtClean="0"/>
              <a:t>C’est le mode par défaut des navigateurs </a:t>
            </a:r>
            <a:r>
              <a:rPr lang="fr-FR" baseline="0" dirty="0" err="1" smtClean="0"/>
              <a:t>webs</a:t>
            </a:r>
            <a:r>
              <a:rPr lang="fr-FR" baseline="0" dirty="0" smtClean="0"/>
              <a:t> : lire et interpréter du HTML.</a:t>
            </a:r>
          </a:p>
          <a:p>
            <a:endParaRPr lang="fr-FR" baseline="0" dirty="0" smtClean="0"/>
          </a:p>
          <a:p>
            <a:r>
              <a:rPr lang="fr-FR" baseline="0" dirty="0" smtClean="0"/>
              <a:t>Nous allons essayer d’envoyer ce même texte avec différents headers et voir le comportement du navigateur.</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78</a:t>
            </a:fld>
            <a:endParaRPr lang="fr-FR"/>
          </a:p>
        </p:txBody>
      </p:sp>
    </p:spTree>
    <p:extLst>
      <p:ext uri="{BB962C8B-B14F-4D97-AF65-F5344CB8AC3E}">
        <p14:creationId xmlns:p14="http://schemas.microsoft.com/office/powerpoint/2010/main" val="52608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navigateur essaye avec ses fonctions de lire une image,</a:t>
            </a:r>
            <a:r>
              <a:rPr lang="fr-FR" baseline="0" dirty="0" smtClean="0"/>
              <a:t> même si ce n’en est pas une.</a:t>
            </a:r>
            <a:br>
              <a:rPr lang="fr-FR" baseline="0" dirty="0" smtClean="0"/>
            </a:br>
            <a:r>
              <a:rPr lang="fr-FR" baseline="0" dirty="0" smtClean="0"/>
              <a:t>Le serveur web lui a dit qu’il s’agissait d’une image, le navigateur ne réfléchit pas et cherche à afficher une image, rien d’autre.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79</a:t>
            </a:fld>
            <a:endParaRPr lang="fr-FR"/>
          </a:p>
        </p:txBody>
      </p:sp>
    </p:spTree>
    <p:extLst>
      <p:ext uri="{BB962C8B-B14F-4D97-AF65-F5344CB8AC3E}">
        <p14:creationId xmlns:p14="http://schemas.microsoft.com/office/powerpoint/2010/main" val="1362491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serveur web a déclaré qu’il s’agissait d’une vidéo, le navigateur</a:t>
            </a:r>
            <a:r>
              <a:rPr lang="fr-FR" baseline="0" dirty="0" smtClean="0"/>
              <a:t> lance son lecteur de vidéos sur les données qu’il lit.</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80</a:t>
            </a:fld>
            <a:endParaRPr lang="fr-FR"/>
          </a:p>
        </p:txBody>
      </p:sp>
    </p:spTree>
    <p:extLst>
      <p:ext uri="{BB962C8B-B14F-4D97-AF65-F5344CB8AC3E}">
        <p14:creationId xmlns:p14="http://schemas.microsoft.com/office/powerpoint/2010/main" val="9750364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 application/octet-</a:t>
            </a:r>
            <a:r>
              <a:rPr lang="fr-FR" dirty="0" err="1" smtClean="0"/>
              <a:t>stream</a:t>
            </a:r>
            <a:r>
              <a:rPr lang="fr-FR" dirty="0" smtClean="0"/>
              <a:t> » sert en général à télécharger les données qui suivent dans</a:t>
            </a:r>
            <a:r>
              <a:rPr lang="fr-FR" baseline="0" dirty="0" smtClean="0"/>
              <a:t> un seul fichier.</a:t>
            </a:r>
          </a:p>
          <a:p>
            <a:r>
              <a:rPr lang="fr-FR" baseline="0" dirty="0" smtClean="0"/>
              <a:t>Ici on envoie « Ceci est le contenu » dans un fichier…</a:t>
            </a:r>
            <a:br>
              <a:rPr lang="fr-FR" baseline="0" dirty="0" smtClean="0"/>
            </a:br>
            <a:endParaRPr lang="fr-FR" baseline="0" dirty="0" smtClean="0"/>
          </a:p>
          <a:p>
            <a:r>
              <a:rPr lang="fr-FR" baseline="0" dirty="0" smtClean="0"/>
              <a:t>« Ceci » = 4 octets  ;  « est » = 3 octets  ;  « le » = 2 octets  ;  « contenu » = 7 octets  ;  3 espaces = 3 octets  ;  2 retours à la ligne = 2 octets</a:t>
            </a:r>
          </a:p>
          <a:p>
            <a:r>
              <a:rPr lang="fr-FR" baseline="0" dirty="0" smtClean="0"/>
              <a:t>4 + 3 + 7 + 2 + 2 + 3    =    7 + 7 + 7    =    21 octets</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81</a:t>
            </a:fld>
            <a:endParaRPr lang="fr-FR"/>
          </a:p>
        </p:txBody>
      </p:sp>
    </p:spTree>
    <p:extLst>
      <p:ext uri="{BB962C8B-B14F-4D97-AF65-F5344CB8AC3E}">
        <p14:creationId xmlns:p14="http://schemas.microsoft.com/office/powerpoint/2010/main" val="17982257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82</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Basename</a:t>
            </a:r>
            <a:r>
              <a:rPr lang="fr-FR" baseline="0" dirty="0" smtClean="0"/>
              <a:t> = récupère le nom du fichier (sans l’arborescence)</a:t>
            </a:r>
          </a:p>
          <a:p>
            <a:r>
              <a:rPr lang="fr-FR" baseline="0" dirty="0" err="1" smtClean="0"/>
              <a:t>Filesize</a:t>
            </a:r>
            <a:r>
              <a:rPr lang="fr-FR" baseline="0" dirty="0" smtClean="0"/>
              <a:t> = récupère la taille du fichier, afin que le client connaisse à l’avance la taille du fichier (et suive l’avancement du téléchargement)</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83</a:t>
            </a:fld>
            <a:endParaRPr lang="fr-FR"/>
          </a:p>
        </p:txBody>
      </p:sp>
    </p:spTree>
    <p:extLst>
      <p:ext uri="{BB962C8B-B14F-4D97-AF65-F5344CB8AC3E}">
        <p14:creationId xmlns:p14="http://schemas.microsoft.com/office/powerpoint/2010/main" val="173825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WAMP,</a:t>
            </a:r>
            <a:r>
              <a:rPr lang="fr-FR" baseline="0" dirty="0" smtClean="0"/>
              <a:t> MAMP, LAMP, XAMP sont des suites logicielles contenant, comme le terme « _AMP » signifie, Apache &amp; PHP &amp; MySQL.</a:t>
            </a:r>
            <a:br>
              <a:rPr lang="fr-FR" baseline="0" dirty="0" smtClean="0"/>
            </a:br>
            <a:r>
              <a:rPr lang="fr-FR" baseline="0" dirty="0" smtClean="0"/>
              <a:t>La première lettre signifie le système d’exploitation sur lequel sera installée la suite logicielle.</a:t>
            </a:r>
          </a:p>
          <a:p>
            <a:r>
              <a:rPr lang="fr-FR" baseline="0" dirty="0" smtClean="0"/>
              <a:t>W = Windows</a:t>
            </a:r>
          </a:p>
          <a:p>
            <a:r>
              <a:rPr lang="fr-FR" baseline="0" dirty="0" smtClean="0"/>
              <a:t>M = Mac</a:t>
            </a:r>
          </a:p>
          <a:p>
            <a:r>
              <a:rPr lang="fr-FR" baseline="0" dirty="0" smtClean="0"/>
              <a:t>L = Linux</a:t>
            </a:r>
          </a:p>
          <a:p>
            <a:r>
              <a:rPr lang="fr-FR" baseline="0" dirty="0" smtClean="0"/>
              <a:t>X = Unix</a:t>
            </a:r>
          </a:p>
          <a:p>
            <a:endParaRPr lang="fr-FR" baseline="0" dirty="0" smtClean="0"/>
          </a:p>
          <a:p>
            <a:r>
              <a:rPr lang="fr-FR" baseline="0" dirty="0" smtClean="0"/>
              <a:t>LAMP parle de la suite « Apache, PHP, MySQL » sur « Linux ».</a:t>
            </a:r>
          </a:p>
          <a:p>
            <a:endParaRPr lang="fr-FR" baseline="0" dirty="0" smtClean="0"/>
          </a:p>
          <a:p>
            <a:r>
              <a:rPr lang="fr-FR" baseline="0" dirty="0" smtClean="0"/>
              <a:t>Vous installerez la suite adaptée à votre système d’exploitation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Sans session, si on demande une page web, on obtient une réponse classique</a:t>
            </a:r>
            <a:r>
              <a:rPr lang="fr-FR" baseline="0" dirty="0" smtClean="0"/>
              <a:t> : les déclarations habituelles du serveur web, et la page demandée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85</a:t>
            </a:fld>
            <a:endParaRPr lang="fr-FR"/>
          </a:p>
        </p:txBody>
      </p:sp>
    </p:spTree>
    <p:extLst>
      <p:ext uri="{BB962C8B-B14F-4D97-AF65-F5344CB8AC3E}">
        <p14:creationId xmlns:p14="http://schemas.microsoft.com/office/powerpoint/2010/main" val="12559042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Lorsque PHP demande à créer une session, son ID est transmis</a:t>
            </a:r>
            <a:r>
              <a:rPr lang="fr-FR" baseline="0" dirty="0" smtClean="0"/>
              <a:t> par le serveur web au navigateur.</a:t>
            </a:r>
            <a:r>
              <a:rPr lang="fr-FR" dirty="0" smtClean="0"/>
              <a:t/>
            </a:r>
            <a:br>
              <a:rPr lang="fr-FR" dirty="0" smtClean="0"/>
            </a:br>
            <a:r>
              <a:rPr lang="fr-FR" dirty="0" smtClean="0"/>
              <a:t/>
            </a:r>
            <a:br>
              <a:rPr lang="fr-FR" dirty="0" smtClean="0"/>
            </a:br>
            <a:r>
              <a:rPr lang="fr-FR" dirty="0" smtClean="0"/>
              <a:t>Côté</a:t>
            </a:r>
            <a:r>
              <a:rPr lang="fr-FR" baseline="0" dirty="0" smtClean="0"/>
              <a:t> serveur web &amp; PHP : une liste des sessions actives est stockée dans des fichiers (avec l’ensemble des variables que l’on souhaite conserver entre chaque page web)</a:t>
            </a:r>
          </a:p>
          <a:p>
            <a:r>
              <a:rPr lang="fr-FR" baseline="0" dirty="0" smtClean="0"/>
              <a:t>Côté client : l’ID de session est renvoyé pour pouvoir « s’identifier »…</a:t>
            </a:r>
            <a:br>
              <a:rPr lang="fr-FR" baseline="0" dirty="0" smtClean="0"/>
            </a:br>
            <a:endParaRPr lang="fr-FR" baseline="0" dirty="0" smtClean="0"/>
          </a:p>
          <a:p>
            <a:r>
              <a:rPr lang="fr-FR" baseline="0" dirty="0" smtClean="0"/>
              <a:t>ATTENTION ! L’ID est visible sur le réseau ! Quelqu’un de mal intentionné peut copier cet ID et s’identifier avec à la place du navigateur légitime….</a:t>
            </a:r>
          </a:p>
          <a:p>
            <a:r>
              <a:rPr lang="fr-FR" dirty="0" smtClean="0"/>
              <a:t>Pour faire une session « à peu près » sécurisée,</a:t>
            </a:r>
            <a:r>
              <a:rPr lang="fr-FR" baseline="0" dirty="0" smtClean="0"/>
              <a:t> il est nécessaire de s’assurer que l’on parle au même navigateur (en vérifier l’IP du client, par exemple).</a:t>
            </a:r>
          </a:p>
          <a:p>
            <a:r>
              <a:rPr lang="fr-FR" baseline="0" dirty="0" smtClean="0"/>
              <a:t>Nous ne verrons pas l’ensemble des bonnes pratiques dans ce cours.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86</a:t>
            </a:fld>
            <a:endParaRPr lang="fr-FR"/>
          </a:p>
        </p:txBody>
      </p:sp>
    </p:spTree>
    <p:extLst>
      <p:ext uri="{BB962C8B-B14F-4D97-AF65-F5344CB8AC3E}">
        <p14:creationId xmlns:p14="http://schemas.microsoft.com/office/powerpoint/2010/main" val="21380193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Lorsque</a:t>
            </a:r>
            <a:r>
              <a:rPr lang="fr-FR" baseline="0" dirty="0" smtClean="0"/>
              <a:t> PHP demande à créer des cookies, les valeurs sont envoyées par le serveur web au navigateur, pour que celui-ci stocke les valeurs localement.</a:t>
            </a:r>
          </a:p>
          <a:p>
            <a:r>
              <a:rPr lang="fr-FR" baseline="0" dirty="0" smtClean="0"/>
              <a:t>Les cookies sont stockés sur votre disque dur !... Ils sont donc renvoyés à chaque demande de page web.</a:t>
            </a:r>
          </a:p>
          <a:p>
            <a:r>
              <a:rPr lang="fr-FR" baseline="0" dirty="0" smtClean="0"/>
              <a:t>Attention à ne pas mettre trop de données :</a:t>
            </a:r>
          </a:p>
          <a:p>
            <a:pPr marL="171450" indent="-171450">
              <a:buFontTx/>
              <a:buChar char="-"/>
            </a:pPr>
            <a:r>
              <a:rPr lang="fr-FR" baseline="0" dirty="0" smtClean="0"/>
              <a:t>Ne pas y mettre de fichiers</a:t>
            </a:r>
          </a:p>
          <a:p>
            <a:pPr marL="171450" indent="-171450">
              <a:buFontTx/>
              <a:buChar char="-"/>
            </a:pPr>
            <a:r>
              <a:rPr lang="fr-FR" baseline="0" dirty="0" smtClean="0"/>
              <a:t>Ne pas y mettre d’objets ou conteneurs trop gros ! (tableaux, etc…)</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87</a:t>
            </a:fld>
            <a:endParaRPr lang="fr-FR"/>
          </a:p>
        </p:txBody>
      </p:sp>
    </p:spTree>
    <p:extLst>
      <p:ext uri="{BB962C8B-B14F-4D97-AF65-F5344CB8AC3E}">
        <p14:creationId xmlns:p14="http://schemas.microsoft.com/office/powerpoint/2010/main" val="2138019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Chaque</a:t>
            </a:r>
            <a:r>
              <a:rPr lang="fr-FR" baseline="0" dirty="0" smtClean="0"/>
              <a:t> cookie est envoyé au navigateur avec ses valeurs et sa date d’expiration…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88</a:t>
            </a:fld>
            <a:endParaRPr lang="fr-FR"/>
          </a:p>
        </p:txBody>
      </p:sp>
    </p:spTree>
    <p:extLst>
      <p:ext uri="{BB962C8B-B14F-4D97-AF65-F5344CB8AC3E}">
        <p14:creationId xmlns:p14="http://schemas.microsoft.com/office/powerpoint/2010/main" val="21380193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r>
              <a:rPr lang="fr-FR" dirty="0" smtClean="0"/>
              <a:t>Le navigateur demande une page web sur</a:t>
            </a:r>
            <a:r>
              <a:rPr lang="fr-FR" baseline="0" dirty="0" smtClean="0"/>
              <a:t> laquelle une session est créée, et un cookie est créé</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89</a:t>
            </a:fld>
            <a:endParaRPr lang="fr-FR"/>
          </a:p>
        </p:txBody>
      </p:sp>
    </p:spTree>
    <p:extLst>
      <p:ext uri="{BB962C8B-B14F-4D97-AF65-F5344CB8AC3E}">
        <p14:creationId xmlns:p14="http://schemas.microsoft.com/office/powerpoint/2010/main" val="6974412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[Serveur Web répond]</a:t>
            </a:r>
          </a:p>
          <a:p>
            <a:r>
              <a:rPr lang="fr-FR" dirty="0" smtClean="0"/>
              <a:t>Le serveur web renvoie bien le code 200,</a:t>
            </a:r>
            <a:r>
              <a:rPr lang="fr-FR" baseline="0" dirty="0" smtClean="0"/>
              <a:t> ainsi que diverses valeurs dans son paquet HTTP :</a:t>
            </a:r>
            <a:endParaRPr lang="fr-FR" dirty="0" smtClean="0"/>
          </a:p>
          <a:p>
            <a:pPr marL="228600" indent="-228600">
              <a:buAutoNum type="arabicParenR"/>
            </a:pPr>
            <a:r>
              <a:rPr lang="fr-FR" dirty="0" smtClean="0"/>
              <a:t>On</a:t>
            </a:r>
            <a:r>
              <a:rPr lang="fr-FR" baseline="0" dirty="0" smtClean="0"/>
              <a:t> retrouve un cookie contenant le numéro de la session que le navigateur devra transmettre ultérieurement pour retrouver les valeurs sur le serveur</a:t>
            </a:r>
          </a:p>
          <a:p>
            <a:pPr marL="228600" indent="-228600">
              <a:buAutoNum type="arabicParenR"/>
            </a:pPr>
            <a:r>
              <a:rPr lang="fr-FR" dirty="0" smtClean="0"/>
              <a:t>On</a:t>
            </a:r>
            <a:r>
              <a:rPr lang="fr-FR" baseline="0" dirty="0" smtClean="0"/>
              <a:t> retrouve un cookie nommé « </a:t>
            </a:r>
            <a:r>
              <a:rPr lang="fr-FR" baseline="0" dirty="0" err="1" smtClean="0"/>
              <a:t>prenom</a:t>
            </a:r>
            <a:r>
              <a:rPr lang="fr-FR" baseline="0" dirty="0" smtClean="0"/>
              <a:t> », contenant la valeur « </a:t>
            </a:r>
            <a:r>
              <a:rPr lang="fr-FR" baseline="0" dirty="0" err="1" smtClean="0"/>
              <a:t>Fab</a:t>
            </a:r>
            <a:r>
              <a:rPr lang="fr-FR" baseline="0" dirty="0" smtClean="0"/>
              <a:t> », ainsi que la date de création et sa durée de vie maximum</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90</a:t>
            </a:fld>
            <a:endParaRPr lang="fr-FR"/>
          </a:p>
        </p:txBody>
      </p:sp>
    </p:spTree>
    <p:extLst>
      <p:ext uri="{BB962C8B-B14F-4D97-AF65-F5344CB8AC3E}">
        <p14:creationId xmlns:p14="http://schemas.microsoft.com/office/powerpoint/2010/main" val="20857272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pPr marL="228600" indent="-228600">
              <a:buAutoNum type="arabicParenR"/>
            </a:pPr>
            <a:r>
              <a:rPr lang="fr-FR" dirty="0" smtClean="0"/>
              <a:t>Le navigateur fait une nouvelle requête vers la page « cookies2.php », on voit que le navigateur indique que</a:t>
            </a:r>
            <a:r>
              <a:rPr lang="fr-FR" baseline="0" dirty="0" smtClean="0"/>
              <a:t> le client a cliqué sur un lien depuis la page « cookies1.php »… « </a:t>
            </a:r>
            <a:r>
              <a:rPr lang="fr-FR" baseline="0" dirty="0" err="1" smtClean="0"/>
              <a:t>Referer</a:t>
            </a:r>
            <a:r>
              <a:rPr lang="fr-FR" baseline="0" dirty="0" smtClean="0"/>
              <a:t> » contient l’adresse de la page d’origine</a:t>
            </a:r>
          </a:p>
          <a:p>
            <a:pPr marL="228600" indent="-228600">
              <a:buAutoNum type="arabicParenR"/>
            </a:pPr>
            <a:r>
              <a:rPr lang="fr-FR" baseline="0" dirty="0" smtClean="0"/>
              <a:t>Le navigateur renvoie son ID de session, ainsi que la valeur stockée dans le cookie « </a:t>
            </a:r>
            <a:r>
              <a:rPr lang="fr-FR" baseline="0" dirty="0" err="1" smtClean="0"/>
              <a:t>prenom</a:t>
            </a:r>
            <a:r>
              <a:rPr lang="fr-FR" baseline="0" dirty="0" smtClean="0"/>
              <a:t> » : </a:t>
            </a:r>
            <a:r>
              <a:rPr lang="fr-FR" baseline="0" dirty="0" err="1" smtClean="0"/>
              <a:t>Fab</a:t>
            </a:r>
            <a:endParaRPr lang="fr-FR" baseline="0" dirty="0" smtClean="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91</a:t>
            </a:fld>
            <a:endParaRPr lang="fr-FR"/>
          </a:p>
        </p:txBody>
      </p:sp>
    </p:spTree>
    <p:extLst>
      <p:ext uri="{BB962C8B-B14F-4D97-AF65-F5344CB8AC3E}">
        <p14:creationId xmlns:p14="http://schemas.microsoft.com/office/powerpoint/2010/main" val="368173724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[Serveur Web répond]</a:t>
            </a:r>
          </a:p>
          <a:p>
            <a:pPr marL="228600" indent="-228600">
              <a:buAutoNum type="arabicParenR"/>
            </a:pPr>
            <a:r>
              <a:rPr lang="fr-FR" dirty="0" smtClean="0"/>
              <a:t>La</a:t>
            </a:r>
            <a:r>
              <a:rPr lang="fr-FR" baseline="0" dirty="0" smtClean="0"/>
              <a:t> variable de session « nom » n’est pas renvoyée au navigateur : elle est conservée sur le serveur web lui-même</a:t>
            </a:r>
          </a:p>
          <a:p>
            <a:pPr marL="228600" indent="-228600">
              <a:buAutoNum type="arabicParenR"/>
            </a:pPr>
            <a:r>
              <a:rPr lang="fr-FR" dirty="0" smtClean="0"/>
              <a:t>Un nouveau cookie est créé</a:t>
            </a:r>
            <a:r>
              <a:rPr lang="fr-FR" baseline="0" dirty="0" smtClean="0"/>
              <a:t> « </a:t>
            </a:r>
            <a:r>
              <a:rPr lang="fr-FR" baseline="0" dirty="0" err="1" smtClean="0"/>
              <a:t>MonRawCookie</a:t>
            </a:r>
            <a:r>
              <a:rPr lang="fr-FR" baseline="0" dirty="0" smtClean="0"/>
              <a:t> », il est envoyé au client pour que celui-ci le stocke avec les autres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92</a:t>
            </a:fld>
            <a:endParaRPr lang="fr-FR"/>
          </a:p>
        </p:txBody>
      </p:sp>
    </p:spTree>
    <p:extLst>
      <p:ext uri="{BB962C8B-B14F-4D97-AF65-F5344CB8AC3E}">
        <p14:creationId xmlns:p14="http://schemas.microsoft.com/office/powerpoint/2010/main" val="3872552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r>
              <a:rPr lang="fr-FR" dirty="0" smtClean="0"/>
              <a:t>Le client a cliqué sur le lien cookies3.php</a:t>
            </a:r>
          </a:p>
          <a:p>
            <a:r>
              <a:rPr lang="fr-FR" dirty="0" smtClean="0"/>
              <a:t>Le navigateur renvoie au serveur web ses 2 variables</a:t>
            </a:r>
            <a:r>
              <a:rPr lang="fr-FR" baseline="0" dirty="0" smtClean="0"/>
              <a:t> stockées dans des cookies (</a:t>
            </a:r>
            <a:r>
              <a:rPr lang="fr-FR" baseline="0" dirty="0" err="1" smtClean="0"/>
              <a:t>prenom</a:t>
            </a:r>
            <a:r>
              <a:rPr lang="fr-FR" baseline="0" dirty="0" smtClean="0"/>
              <a:t> et </a:t>
            </a:r>
            <a:r>
              <a:rPr lang="fr-FR" baseline="0" dirty="0" err="1" smtClean="0"/>
              <a:t>MonRawCookie</a:t>
            </a:r>
            <a:r>
              <a:rPr lang="fr-FR" baseline="0" dirty="0" smtClean="0"/>
              <a:t>), ainsi que l’ID de la session</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93</a:t>
            </a:fld>
            <a:endParaRPr lang="fr-FR"/>
          </a:p>
        </p:txBody>
      </p:sp>
    </p:spTree>
    <p:extLst>
      <p:ext uri="{BB962C8B-B14F-4D97-AF65-F5344CB8AC3E}">
        <p14:creationId xmlns:p14="http://schemas.microsoft.com/office/powerpoint/2010/main" val="23581881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[Serveur Web répond]</a:t>
            </a:r>
          </a:p>
          <a:p>
            <a:r>
              <a:rPr lang="fr-FR" dirty="0" smtClean="0"/>
              <a:t>Le serveur web utilise des valeurs stockées dans la session et les cookies (envoyés dans la requête du client)</a:t>
            </a:r>
          </a:p>
          <a:p>
            <a:r>
              <a:rPr lang="fr-FR" dirty="0" smtClean="0"/>
              <a:t>La page ne créant aucune nouvelle variable de session ou de cookie, aucune</a:t>
            </a:r>
            <a:r>
              <a:rPr lang="fr-FR" baseline="0" dirty="0" smtClean="0"/>
              <a:t> valeur spécifique n’est renvoyée : le code HTTP et la page web sont renvoyés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94</a:t>
            </a:fld>
            <a:endParaRPr lang="fr-FR"/>
          </a:p>
        </p:txBody>
      </p:sp>
    </p:spTree>
    <p:extLst>
      <p:ext uri="{BB962C8B-B14F-4D97-AF65-F5344CB8AC3E}">
        <p14:creationId xmlns:p14="http://schemas.microsoft.com/office/powerpoint/2010/main" val="1782904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Beaucoup</a:t>
            </a:r>
            <a:r>
              <a:rPr lang="fr-FR" baseline="0" dirty="0" smtClean="0"/>
              <a:t> de tutoriaux existent sur PHP 3, 4, et 5</a:t>
            </a:r>
            <a:r>
              <a:rPr lang="mr-IN" baseline="0" dirty="0" smtClean="0"/>
              <a:t>… attention à ne PAS utiliser de tutoriaux trop anciens !</a:t>
            </a:r>
          </a:p>
          <a:p>
            <a:r>
              <a:rPr lang="mr-IN" baseline="0" dirty="0" smtClean="0"/>
              <a:t>Evitez le code datant d’avant PHP 5.4 ! Et n’utilisez PAS de code datant d’avant PHP 5.0 sans lire la documentation.</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a:t>
            </a:fld>
            <a:endParaRPr lang="fr-FR"/>
          </a:p>
        </p:txBody>
      </p:sp>
    </p:spTree>
    <p:extLst>
      <p:ext uri="{BB962C8B-B14F-4D97-AF65-F5344CB8AC3E}">
        <p14:creationId xmlns:p14="http://schemas.microsoft.com/office/powerpoint/2010/main" val="35161117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3 valeurs sont affichées dans le navigateur :</a:t>
            </a:r>
          </a:p>
          <a:p>
            <a:pPr marL="171450" indent="-171450">
              <a:buFontTx/>
              <a:buChar char="-"/>
            </a:pPr>
            <a:r>
              <a:rPr lang="fr-FR" dirty="0" smtClean="0"/>
              <a:t>Variable de session « nom »</a:t>
            </a:r>
          </a:p>
          <a:p>
            <a:pPr marL="171450" indent="-171450">
              <a:buFontTx/>
              <a:buChar char="-"/>
            </a:pPr>
            <a:r>
              <a:rPr lang="fr-FR" dirty="0" smtClean="0"/>
              <a:t>Variable</a:t>
            </a:r>
            <a:r>
              <a:rPr lang="fr-FR" baseline="0" dirty="0" smtClean="0"/>
              <a:t> de cookie « </a:t>
            </a:r>
            <a:r>
              <a:rPr lang="fr-FR" baseline="0" dirty="0" err="1" smtClean="0"/>
              <a:t>prenom</a:t>
            </a:r>
            <a:r>
              <a:rPr lang="fr-FR" baseline="0" dirty="0" smtClean="0"/>
              <a:t> »</a:t>
            </a:r>
          </a:p>
          <a:p>
            <a:pPr marL="171450" indent="-171450">
              <a:buFontTx/>
              <a:buChar char="-"/>
            </a:pPr>
            <a:r>
              <a:rPr lang="fr-FR" baseline="0" dirty="0" smtClean="0"/>
              <a:t>Variable de </a:t>
            </a:r>
            <a:r>
              <a:rPr lang="fr-FR" baseline="0" dirty="0" err="1" smtClean="0"/>
              <a:t>raw</a:t>
            </a:r>
            <a:r>
              <a:rPr lang="fr-FR" baseline="0" dirty="0" smtClean="0"/>
              <a:t> cookie « </a:t>
            </a:r>
            <a:r>
              <a:rPr lang="fr-FR" baseline="0" dirty="0" err="1" smtClean="0"/>
              <a:t>MonRawCookie</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95</a:t>
            </a:fld>
            <a:endParaRPr lang="fr-FR"/>
          </a:p>
        </p:txBody>
      </p:sp>
    </p:spTree>
    <p:extLst>
      <p:ext uri="{BB962C8B-B14F-4D97-AF65-F5344CB8AC3E}">
        <p14:creationId xmlns:p14="http://schemas.microsoft.com/office/powerpoint/2010/main" val="408006940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r>
              <a:rPr lang="fr-FR" dirty="0" smtClean="0"/>
              <a:t>Le</a:t>
            </a:r>
            <a:r>
              <a:rPr lang="fr-FR" baseline="0" dirty="0" smtClean="0"/>
              <a:t> client a cliqué sur le lien vers cookies4.php</a:t>
            </a:r>
          </a:p>
          <a:p>
            <a:r>
              <a:rPr lang="fr-FR" baseline="0" dirty="0" smtClean="0"/>
              <a:t>Bien que cette page n’ait besoin d’aucune valeur de cookie (hormis la session), le navigateur renvoie TOUT LE TEMPS toutes ses valeurs stockées dans des cookies !</a:t>
            </a:r>
            <a:br>
              <a:rPr lang="fr-FR" baseline="0" dirty="0" smtClean="0"/>
            </a:br>
            <a:r>
              <a:rPr lang="fr-FR" baseline="0" dirty="0" smtClean="0"/>
              <a:t>(évident : le navigateur ne connait pas le code PHP contenu dans la page web, donc il renvoie toutes les valeurs qu’il est censé conserver)</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96</a:t>
            </a:fld>
            <a:endParaRPr lang="fr-FR"/>
          </a:p>
        </p:txBody>
      </p:sp>
    </p:spTree>
    <p:extLst>
      <p:ext uri="{BB962C8B-B14F-4D97-AF65-F5344CB8AC3E}">
        <p14:creationId xmlns:p14="http://schemas.microsoft.com/office/powerpoint/2010/main" val="10417070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[Serveur Web répond]</a:t>
            </a:r>
          </a:p>
          <a:p>
            <a:r>
              <a:rPr lang="fr-FR" dirty="0" smtClean="0"/>
              <a:t>Le serveur web « détruit » la session... En pratique cela signifie que les variables de session sont détruites… mais pas celles des cookies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97</a:t>
            </a:fld>
            <a:endParaRPr lang="fr-FR"/>
          </a:p>
        </p:txBody>
      </p:sp>
    </p:spTree>
    <p:extLst>
      <p:ext uri="{BB962C8B-B14F-4D97-AF65-F5344CB8AC3E}">
        <p14:creationId xmlns:p14="http://schemas.microsoft.com/office/powerpoint/2010/main" val="23805471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r>
              <a:rPr lang="fr-FR" dirty="0" smtClean="0"/>
              <a:t>Le navigateur demande cookies5.php</a:t>
            </a:r>
          </a:p>
          <a:p>
            <a:r>
              <a:rPr lang="fr-FR" dirty="0" smtClean="0"/>
              <a:t>La session est détruite côté serveur, mais le navigateur</a:t>
            </a:r>
            <a:r>
              <a:rPr lang="fr-FR" baseline="0" dirty="0" smtClean="0"/>
              <a:t> continue d’envoyer l’ID dont il dispose, ainsi que les cookies qu’il a stocké</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98</a:t>
            </a:fld>
            <a:endParaRPr lang="fr-FR"/>
          </a:p>
        </p:txBody>
      </p:sp>
    </p:spTree>
    <p:extLst>
      <p:ext uri="{BB962C8B-B14F-4D97-AF65-F5344CB8AC3E}">
        <p14:creationId xmlns:p14="http://schemas.microsoft.com/office/powerpoint/2010/main" val="4235700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[Serveur Web répond]</a:t>
            </a:r>
          </a:p>
          <a:p>
            <a:r>
              <a:rPr lang="fr-FR" dirty="0" smtClean="0"/>
              <a:t>On force le serveur web a écrire</a:t>
            </a:r>
            <a:r>
              <a:rPr lang="fr-FR" baseline="0" dirty="0" smtClean="0"/>
              <a:t> des valeurs de session et de cookies…</a:t>
            </a:r>
          </a:p>
          <a:p>
            <a:r>
              <a:rPr lang="fr-FR" baseline="0" dirty="0" smtClean="0"/>
              <a:t>Seules les valeurs stockées dans les cookies seront affichables… étant donné que la session est détruite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99</a:t>
            </a:fld>
            <a:endParaRPr lang="fr-FR"/>
          </a:p>
        </p:txBody>
      </p:sp>
    </p:spTree>
    <p:extLst>
      <p:ext uri="{BB962C8B-B14F-4D97-AF65-F5344CB8AC3E}">
        <p14:creationId xmlns:p14="http://schemas.microsoft.com/office/powerpoint/2010/main" val="64176924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En effet : les 2 variables</a:t>
            </a:r>
            <a:r>
              <a:rPr lang="fr-FR" baseline="0" dirty="0" smtClean="0"/>
              <a:t> stockées dans des cookies s’affichent, mais pas les autres</a:t>
            </a:r>
          </a:p>
          <a:p>
            <a:pPr marL="171450" indent="-171450">
              <a:buFontTx/>
              <a:buChar char="-"/>
            </a:pPr>
            <a:r>
              <a:rPr lang="fr-FR" baseline="0" dirty="0" smtClean="0"/>
              <a:t>Nom reste vide, car la session est détruite, donc le contenu est vide</a:t>
            </a:r>
          </a:p>
          <a:p>
            <a:pPr marL="171450" indent="-171450">
              <a:buFontTx/>
              <a:buChar char="-"/>
            </a:pPr>
            <a:r>
              <a:rPr lang="fr-FR" baseline="0" dirty="0" err="1" smtClean="0"/>
              <a:t>Prenom</a:t>
            </a:r>
            <a:r>
              <a:rPr lang="fr-FR" baseline="0" dirty="0" smtClean="0"/>
              <a:t> et </a:t>
            </a:r>
            <a:r>
              <a:rPr lang="fr-FR" baseline="0" dirty="0" err="1" smtClean="0"/>
              <a:t>MonRawCookie</a:t>
            </a:r>
            <a:r>
              <a:rPr lang="fr-FR" baseline="0" dirty="0" smtClean="0"/>
              <a:t> s’affichent car ils sont renvoyés par le navigateur avec chaque requête « tant que » leur durée de vie est valable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100</a:t>
            </a:fld>
            <a:endParaRPr lang="fr-FR"/>
          </a:p>
        </p:txBody>
      </p:sp>
    </p:spTree>
    <p:extLst>
      <p:ext uri="{BB962C8B-B14F-4D97-AF65-F5344CB8AC3E}">
        <p14:creationId xmlns:p14="http://schemas.microsoft.com/office/powerpoint/2010/main" val="34520421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[Navigateur fait une requête]</a:t>
            </a:r>
          </a:p>
          <a:p>
            <a:r>
              <a:rPr lang="fr-FR" dirty="0" smtClean="0"/>
              <a:t>Le navigateur demande la page cookies5.php</a:t>
            </a:r>
          </a:p>
          <a:p>
            <a:r>
              <a:rPr lang="fr-FR" dirty="0" smtClean="0"/>
              <a:t>Il</a:t>
            </a:r>
            <a:r>
              <a:rPr lang="fr-FR" baseline="0" dirty="0" smtClean="0"/>
              <a:t> continue d’envoyer toutes les variables « encore valables » contenues dans des cookies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101</a:t>
            </a:fld>
            <a:endParaRPr lang="fr-FR"/>
          </a:p>
        </p:txBody>
      </p:sp>
    </p:spTree>
    <p:extLst>
      <p:ext uri="{BB962C8B-B14F-4D97-AF65-F5344CB8AC3E}">
        <p14:creationId xmlns:p14="http://schemas.microsoft.com/office/powerpoint/2010/main" val="4561190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[Serveur Web répond]</a:t>
            </a:r>
          </a:p>
          <a:p>
            <a:r>
              <a:rPr lang="fr-FR" dirty="0" smtClean="0"/>
              <a:t>Le serveur web répond, mais il ne renvoie</a:t>
            </a:r>
            <a:r>
              <a:rPr lang="fr-FR" baseline="0" dirty="0" smtClean="0"/>
              <a:t> aucun ID de session (usage de la valeur précédente encore possible)</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102</a:t>
            </a:fld>
            <a:endParaRPr lang="fr-FR"/>
          </a:p>
        </p:txBody>
      </p:sp>
    </p:spTree>
    <p:extLst>
      <p:ext uri="{BB962C8B-B14F-4D97-AF65-F5344CB8AC3E}">
        <p14:creationId xmlns:p14="http://schemas.microsoft.com/office/powerpoint/2010/main" val="3414220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Un exemple de fichier</a:t>
            </a:r>
            <a:r>
              <a:rPr lang="fr-FR" baseline="0" dirty="0" smtClean="0"/>
              <a:t> contenant des cookies du navigateur du client.</a:t>
            </a:r>
          </a:p>
          <a:p>
            <a:r>
              <a:rPr lang="fr-FR" baseline="0" dirty="0" smtClean="0"/>
              <a:t>Les valeurs sont lisibles ! Ne JAMAIS stocker de mot de passe dans un cookie !</a:t>
            </a:r>
          </a:p>
          <a:p>
            <a:r>
              <a:rPr lang="fr-FR" baseline="0" dirty="0" smtClean="0"/>
              <a:t>(que le contenu de la variable soit chiffré ou non : le mot de passe sera accessible sur l’ordinateur du client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103</a:t>
            </a:fld>
            <a:endParaRPr lang="fr-FR"/>
          </a:p>
        </p:txBody>
      </p:sp>
    </p:spTree>
    <p:extLst>
      <p:ext uri="{BB962C8B-B14F-4D97-AF65-F5344CB8AC3E}">
        <p14:creationId xmlns:p14="http://schemas.microsoft.com/office/powerpoint/2010/main" val="94290180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SGBD en français, DBMS en anglais</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104</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Exemple</a:t>
            </a:r>
            <a:r>
              <a:rPr lang="fr-FR" baseline="0" dirty="0" smtClean="0"/>
              <a:t> en prenant une fonction : on voit un petit cadre en haut à gauche qui précise pour quelles versions cette fonction est supportée….</a:t>
            </a:r>
          </a:p>
          <a:p>
            <a:r>
              <a:rPr lang="fr-FR" baseline="0" dirty="0" smtClean="0"/>
              <a:t>PHP 4, PHP 5, PHP 7</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a:t>
            </a:fld>
            <a:endParaRPr lang="fr-FR"/>
          </a:p>
        </p:txBody>
      </p:sp>
    </p:spTree>
    <p:extLst>
      <p:ext uri="{BB962C8B-B14F-4D97-AF65-F5344CB8AC3E}">
        <p14:creationId xmlns:p14="http://schemas.microsoft.com/office/powerpoint/2010/main" val="3516111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BDD contient les données… les données sont organisées physiquement sur</a:t>
            </a:r>
            <a:r>
              <a:rPr lang="fr-FR" baseline="0" dirty="0" smtClean="0"/>
              <a:t> un support, et plusieurs schémas expliquent comment les retrouver selon les requêtes qui sont faites. (schéma logique = schéma relationnel ; schéma physique = organisation sur les disques, en mémoire, …)</a:t>
            </a:r>
          </a:p>
          <a:p>
            <a:endParaRPr lang="fr-FR" baseline="0" dirty="0" smtClean="0"/>
          </a:p>
          <a:p>
            <a:r>
              <a:rPr lang="fr-FR" baseline="0" dirty="0" smtClean="0"/>
              <a:t>Le SGBD permet de « gérer » les bases de données (les réorganiser, les nettoyer, gérer les droits d’accès, …), ainsi qu’offrir une interface dédiée à l’interrogation en SQL des bases.</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105</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 Avant » : on disposait de « BDD » (des fichiers organisés dans des dossiers, un fichier contenant des informations organisées, …), et chaque programme voulant accéder aux données devait contenir le code nécessaire pour naviguer dans les « BDD » (se déplacer dans les dossiers, lire l’organisation du fichier, …). Gérer les transactions entre « plusieurs » clients était du coup extrêmement difficile.</a:t>
            </a:r>
            <a:br>
              <a:rPr lang="fr-FR" baseline="0" dirty="0" smtClean="0"/>
            </a:br>
            <a:endParaRPr lang="fr-FR" baseline="0" dirty="0" smtClean="0"/>
          </a:p>
          <a:p>
            <a:r>
              <a:rPr lang="fr-FR" baseline="0" dirty="0" smtClean="0"/>
              <a:t>Depuis, on a standardisé l’interrogation des bases de données grâce au modèle relationnel et au langage SQL : </a:t>
            </a:r>
          </a:p>
          <a:p>
            <a:pPr marL="171450" indent="-171450">
              <a:buFontTx/>
              <a:buChar char="-"/>
            </a:pPr>
            <a:r>
              <a:rPr lang="fr-FR" baseline="0" dirty="0" smtClean="0"/>
              <a:t>Le SGBD gère l’organisation des BDD et de leur contenu</a:t>
            </a:r>
          </a:p>
          <a:p>
            <a:pPr marL="171450" indent="-171450">
              <a:buFontTx/>
              <a:buChar char="-"/>
            </a:pPr>
            <a:r>
              <a:rPr lang="fr-FR" baseline="0" dirty="0" smtClean="0"/>
              <a:t>Les programmes utilisent un connecteur et le langage SQL pour faire des requêtes auprès du SGBD</a:t>
            </a:r>
            <a:endParaRPr lang="fr-FR" dirty="0" smtClean="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106</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Pilote/Driver de base de données</a:t>
            </a:r>
            <a:r>
              <a:rPr lang="fr-FR" baseline="0" dirty="0" smtClean="0"/>
              <a:t> pour manipuler les « bases de données ».</a:t>
            </a:r>
          </a:p>
          <a:p>
            <a:r>
              <a:rPr lang="fr-FR" baseline="0" dirty="0" smtClean="0"/>
              <a:t>« Connecteur » est une extension ou un logiciel qui gère les transactions avec une/des bases de données.</a:t>
            </a:r>
          </a:p>
          <a:p>
            <a:r>
              <a:rPr lang="fr-FR" baseline="0" dirty="0" smtClean="0"/>
              <a:t>Dans l’industrie, des « connecteurs » permettent de lier des programmes à toutes sortes de sources de données.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107</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228600" indent="-228600">
              <a:buAutoNum type="arabicParenR"/>
            </a:pPr>
            <a:r>
              <a:rPr lang="fr-FR" dirty="0" smtClean="0"/>
              <a:t>le client demande la page</a:t>
            </a:r>
          </a:p>
          <a:p>
            <a:pPr marL="228600" indent="-228600">
              <a:buAutoNum type="arabicParenR"/>
            </a:pPr>
            <a:r>
              <a:rPr lang="fr-FR" baseline="0" dirty="0" smtClean="0"/>
              <a:t>le serveur web exécute le script PHP</a:t>
            </a:r>
          </a:p>
          <a:p>
            <a:pPr marL="228600" indent="-228600">
              <a:buAutoNum type="arabicParenR"/>
            </a:pPr>
            <a:r>
              <a:rPr lang="fr-FR" baseline="0" dirty="0" smtClean="0"/>
              <a:t>l’extension </a:t>
            </a:r>
            <a:r>
              <a:rPr lang="fr-FR" baseline="0" dirty="0" err="1" smtClean="0"/>
              <a:t>MySQLi</a:t>
            </a:r>
            <a:r>
              <a:rPr lang="fr-FR" baseline="0" dirty="0" smtClean="0"/>
              <a:t> (servant de connecteur à MySQL) est activée</a:t>
            </a:r>
            <a:endParaRPr lang="fr-FR" baseline="0" dirty="0"/>
          </a:p>
          <a:p>
            <a:pPr marL="228600" indent="-228600">
              <a:buAutoNum type="arabicParenR"/>
            </a:pPr>
            <a:r>
              <a:rPr lang="fr-FR" baseline="0" dirty="0" smtClean="0"/>
              <a:t>La requête est envoyée par PHP via </a:t>
            </a:r>
            <a:r>
              <a:rPr lang="fr-FR" baseline="0" dirty="0" err="1" smtClean="0"/>
              <a:t>MySQLi</a:t>
            </a:r>
            <a:r>
              <a:rPr lang="fr-FR" baseline="0" dirty="0" smtClean="0"/>
              <a:t> au SGBD (MySQL)</a:t>
            </a:r>
          </a:p>
          <a:p>
            <a:pPr marL="228600" indent="-228600">
              <a:buAutoNum type="arabicParenR"/>
            </a:pPr>
            <a:r>
              <a:rPr lang="fr-FR" baseline="0" dirty="0" smtClean="0"/>
              <a:t>MySQL exécute la requête et transmet les résultats</a:t>
            </a:r>
          </a:p>
          <a:p>
            <a:pPr marL="228600" indent="-228600">
              <a:buAutoNum type="arabicParenR"/>
            </a:pPr>
            <a:r>
              <a:rPr lang="fr-FR" baseline="0" dirty="0" err="1" smtClean="0"/>
              <a:t>MySQLi</a:t>
            </a:r>
            <a:r>
              <a:rPr lang="fr-FR" baseline="0" dirty="0" smtClean="0"/>
              <a:t> </a:t>
            </a:r>
            <a:r>
              <a:rPr lang="fr-FR" baseline="0" dirty="0" err="1" smtClean="0"/>
              <a:t>formatte</a:t>
            </a:r>
            <a:r>
              <a:rPr lang="fr-FR" baseline="0" dirty="0" smtClean="0"/>
              <a:t> les données reçues et les donne à PHP qui finit son traitement</a:t>
            </a:r>
          </a:p>
          <a:p>
            <a:pPr marL="228600" indent="-228600">
              <a:buAutoNum type="arabicParenR"/>
            </a:pPr>
            <a:r>
              <a:rPr lang="fr-FR" baseline="0" dirty="0" smtClean="0"/>
              <a:t>Réponse envoyée au client</a:t>
            </a:r>
          </a:p>
          <a:p>
            <a:pPr marL="0" indent="0">
              <a:buNone/>
            </a:pPr>
            <a:endParaRPr lang="fr-FR" baseline="0" dirty="0" smtClean="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108</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Au sens strict, </a:t>
            </a:r>
            <a:r>
              <a:rPr lang="fr-FR" dirty="0" err="1" smtClean="0"/>
              <a:t>MySQLi</a:t>
            </a:r>
            <a:r>
              <a:rPr lang="fr-FR" dirty="0" smtClean="0"/>
              <a:t> serait</a:t>
            </a:r>
            <a:r>
              <a:rPr lang="fr-FR" baseline="0" dirty="0" smtClean="0"/>
              <a:t> un driver/pilote, et PDO serait un « middleware » comportant un driver pour MySQL.</a:t>
            </a:r>
            <a:endParaRPr lang="fr-FR" dirty="0" smtClean="0"/>
          </a:p>
          <a:p>
            <a:endParaRPr lang="fr-FR" dirty="0" smtClean="0"/>
          </a:p>
          <a:p>
            <a:r>
              <a:rPr lang="fr-FR" dirty="0" smtClean="0"/>
              <a:t>ODBC, JDBC (Java), … </a:t>
            </a:r>
          </a:p>
          <a:p>
            <a:r>
              <a:rPr lang="fr-FR" dirty="0" smtClean="0"/>
              <a:t>Middleware</a:t>
            </a:r>
            <a:r>
              <a:rPr lang="fr-FR" baseline="0" dirty="0" smtClean="0"/>
              <a:t> p</a:t>
            </a:r>
            <a:r>
              <a:rPr lang="fr-FR" dirty="0" smtClean="0"/>
              <a:t>ermettant de gérer des connections vers toutes sortes de sources de données en utilisant des drivers/pilotes (comme </a:t>
            </a:r>
            <a:r>
              <a:rPr lang="fr-FR" dirty="0" err="1" smtClean="0"/>
              <a:t>MySQLi</a:t>
            </a:r>
            <a:r>
              <a:rPr lang="fr-FR" dirty="0" smtClean="0"/>
              <a:t> avec</a:t>
            </a:r>
            <a:r>
              <a:rPr lang="fr-FR" baseline="0" dirty="0" smtClean="0"/>
              <a:t> PHP)</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109</a:t>
            </a:fld>
            <a:endParaRPr lang="fr-FR"/>
          </a:p>
        </p:txBody>
      </p:sp>
    </p:spTree>
    <p:extLst>
      <p:ext uri="{BB962C8B-B14F-4D97-AF65-F5344CB8AC3E}">
        <p14:creationId xmlns:p14="http://schemas.microsoft.com/office/powerpoint/2010/main" val="13209225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 ne laisse pas de message de </a:t>
            </a:r>
            <a:r>
              <a:rPr lang="fr-FR" dirty="0" err="1" smtClean="0"/>
              <a:t>debug</a:t>
            </a:r>
            <a:r>
              <a:rPr lang="fr-FR" dirty="0" smtClean="0"/>
              <a:t> lorsque le site est en ligne, sinon des pirates vont exploiter ces informations contre vous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111</a:t>
            </a:fld>
            <a:endParaRPr lang="fr-FR"/>
          </a:p>
        </p:txBody>
      </p:sp>
    </p:spTree>
    <p:extLst>
      <p:ext uri="{BB962C8B-B14F-4D97-AF65-F5344CB8AC3E}">
        <p14:creationId xmlns:p14="http://schemas.microsoft.com/office/powerpoint/2010/main" val="2965059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117</a:t>
            </a:fld>
            <a:endParaRPr lang="fr-FR"/>
          </a:p>
        </p:txBody>
      </p:sp>
    </p:spTree>
    <p:extLst>
      <p:ext uri="{BB962C8B-B14F-4D97-AF65-F5344CB8AC3E}">
        <p14:creationId xmlns:p14="http://schemas.microsoft.com/office/powerpoint/2010/main" val="40702423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Une</a:t>
            </a:r>
            <a:r>
              <a:rPr lang="fr-FR" baseline="0" dirty="0" smtClean="0"/>
              <a:t> transaction peut être vue comme une requête « métier »/haut niveau :</a:t>
            </a:r>
          </a:p>
          <a:p>
            <a:pPr marL="171450" indent="-171450">
              <a:buFontTx/>
              <a:buChar char="-"/>
            </a:pPr>
            <a:r>
              <a:rPr lang="fr-FR" baseline="0" dirty="0" smtClean="0"/>
              <a:t>« réserver des produits dans un magasin » est une transaction qu’un client peut demander</a:t>
            </a:r>
          </a:p>
          <a:p>
            <a:pPr marL="171450" indent="-171450">
              <a:buFontTx/>
              <a:buChar char="-"/>
            </a:pPr>
            <a:r>
              <a:rPr lang="fr-FR" baseline="0" dirty="0" smtClean="0"/>
              <a:t>En pratique il faut que le client choisisse des produits disponibles, que l’on prépare une note liant le client aux produits, et isoler les produits pour les mettre de côté</a:t>
            </a:r>
          </a:p>
          <a:p>
            <a:pPr marL="0" indent="0">
              <a:buFontTx/>
              <a:buNone/>
            </a:pPr>
            <a:endParaRPr lang="fr-FR" baseline="0" dirty="0" smtClean="0"/>
          </a:p>
          <a:p>
            <a:pPr marL="0" indent="0">
              <a:buFontTx/>
              <a:buNone/>
            </a:pPr>
            <a:r>
              <a:rPr lang="fr-FR" baseline="0" dirty="0" smtClean="0"/>
              <a:t>Les requêtes « techniques »/bas niveau toutes seules n’ont que peu de signification, mais ensemble elles servent un but commun (</a:t>
            </a:r>
            <a:r>
              <a:rPr lang="fr-FR" baseline="0" dirty="0" err="1" smtClean="0"/>
              <a:t>cf</a:t>
            </a:r>
            <a:r>
              <a:rPr lang="fr-FR" baseline="0" dirty="0" smtClean="0"/>
              <a:t> </a:t>
            </a:r>
            <a:r>
              <a:rPr lang="fr-FR" baseline="0" dirty="0" err="1" smtClean="0"/>
              <a:t>process</a:t>
            </a:r>
            <a:r>
              <a:rPr lang="fr-FR" baseline="0" dirty="0" smtClean="0"/>
              <a:t> </a:t>
            </a:r>
            <a:r>
              <a:rPr lang="fr-FR" baseline="0" dirty="0" err="1" smtClean="0"/>
              <a:t>mining</a:t>
            </a:r>
            <a:r>
              <a:rPr lang="mr-IN" baseline="0" dirty="0" smtClean="0"/>
              <a:t>…</a:t>
            </a:r>
            <a:r>
              <a:rPr lang="fr-FR" baseline="0" dirty="0" smtClean="0"/>
              <a:t>)</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121</a:t>
            </a:fld>
            <a:endParaRPr lang="fr-FR"/>
          </a:p>
        </p:txBody>
      </p:sp>
    </p:spTree>
    <p:extLst>
      <p:ext uri="{BB962C8B-B14F-4D97-AF65-F5344CB8AC3E}">
        <p14:creationId xmlns:p14="http://schemas.microsoft.com/office/powerpoint/2010/main" val="39875439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 « commit » est la dernière étape d’une transaction : c’est à ce moment-là que le</a:t>
            </a:r>
            <a:r>
              <a:rPr lang="fr-FR" baseline="0" dirty="0" smtClean="0"/>
              <a:t> SGBD enregistre les changements.</a:t>
            </a:r>
          </a:p>
          <a:p>
            <a:r>
              <a:rPr lang="fr-FR" baseline="0" dirty="0" smtClean="0"/>
              <a:t>Généralement, les transactions sont effectuées en mémoire RAM, et lorsque qu’un commit est effectué, les changements sont inscrits sur les disques durs.</a:t>
            </a:r>
          </a:p>
          <a:p>
            <a:endParaRPr lang="fr-FR" baseline="0" dirty="0" smtClean="0"/>
          </a:p>
          <a:p>
            <a:r>
              <a:rPr lang="fr-FR" baseline="0" dirty="0" smtClean="0"/>
              <a:t>Si un SGBD crashe, il doit pouvoir retrouver son dernier état cohérent</a:t>
            </a:r>
            <a:r>
              <a:rPr lang="mr-IN" baseline="0" dirty="0" smtClean="0"/>
              <a:t>…</a:t>
            </a:r>
          </a:p>
          <a:p>
            <a:r>
              <a:rPr lang="mr-IN" baseline="0" dirty="0" smtClean="0"/>
              <a:t>...ou alors il doit pouvoir proposer de “rejouer” l’ensemble des transactions effectuées pour retrouver une base de données cohérente et à jour.</a:t>
            </a:r>
          </a:p>
          <a:p>
            <a:r>
              <a:rPr lang="mr-IN" baseline="0" dirty="0" smtClean="0"/>
              <a:t>Les transactions (leurs requêtes groupées) sont enregistrées dans les logs des SGBD, permettant de rejouer l’ensemble des transactions effectuées.</a:t>
            </a:r>
          </a:p>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122</a:t>
            </a:fld>
            <a:endParaRPr lang="fr-FR"/>
          </a:p>
        </p:txBody>
      </p:sp>
    </p:spTree>
    <p:extLst>
      <p:ext uri="{BB962C8B-B14F-4D97-AF65-F5344CB8AC3E}">
        <p14:creationId xmlns:p14="http://schemas.microsoft.com/office/powerpoint/2010/main" val="39875439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propriétés ACID permettent d’assurer qu’un SGBD supporte les</a:t>
            </a:r>
            <a:r>
              <a:rPr lang="fr-FR" baseline="0" dirty="0" smtClean="0"/>
              <a:t> « transactions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123</a:t>
            </a:fld>
            <a:endParaRPr lang="fr-FR"/>
          </a:p>
        </p:txBody>
      </p:sp>
    </p:spTree>
    <p:extLst>
      <p:ext uri="{BB962C8B-B14F-4D97-AF65-F5344CB8AC3E}">
        <p14:creationId xmlns:p14="http://schemas.microsoft.com/office/powerpoint/2010/main" val="998579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JavaScript dans la partie statique</a:t>
            </a:r>
            <a:r>
              <a:rPr lang="fr-FR" baseline="0" dirty="0" smtClean="0"/>
              <a:t> est un peu mensonger : le </a:t>
            </a:r>
            <a:r>
              <a:rPr lang="fr-FR" baseline="0" dirty="0" err="1" smtClean="0"/>
              <a:t>javascript</a:t>
            </a:r>
            <a:r>
              <a:rPr lang="fr-FR" baseline="0" dirty="0" smtClean="0"/>
              <a:t> « statique » est celui des années 90, quand il s’agissait de créer quelques interactions avec l’utilisateur via des évènements pour lui indiquer un formulaire mal enregistré, proposer des réponses </a:t>
            </a:r>
            <a:r>
              <a:rPr lang="fr-FR" baseline="0" dirty="0" err="1" smtClean="0"/>
              <a:t>pré-enregistrées</a:t>
            </a:r>
            <a:r>
              <a:rPr lang="fr-FR" baseline="0" dirty="0" smtClean="0"/>
              <a:t> à certains évènements, ou d’autres effets intégralement liés aux informations présentes côté client, donc dans le navigateur.</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a:t>
            </a:fld>
            <a:endParaRPr lang="fr-FR"/>
          </a:p>
        </p:txBody>
      </p:sp>
    </p:spTree>
    <p:extLst>
      <p:ext uri="{BB962C8B-B14F-4D97-AF65-F5344CB8AC3E}">
        <p14:creationId xmlns:p14="http://schemas.microsoft.com/office/powerpoint/2010/main" val="1548082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Si le stock réel n’est pas bien représenté, on peut se retrouver à avoir vendu des produits qui ne sont pas en stock, voire qui n’existent plus.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124</a:t>
            </a:fld>
            <a:endParaRPr lang="fr-FR"/>
          </a:p>
        </p:txBody>
      </p:sp>
    </p:spTree>
    <p:extLst>
      <p:ext uri="{BB962C8B-B14F-4D97-AF65-F5344CB8AC3E}">
        <p14:creationId xmlns:p14="http://schemas.microsoft.com/office/powerpoint/2010/main" val="10265279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Les contraintes</a:t>
            </a:r>
            <a:r>
              <a:rPr lang="fr-FR" baseline="0" dirty="0" smtClean="0"/>
              <a:t> techniques des BDD doivent toujours être respectées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125</a:t>
            </a:fld>
            <a:endParaRPr lang="fr-FR"/>
          </a:p>
        </p:txBody>
      </p:sp>
    </p:spTree>
    <p:extLst>
      <p:ext uri="{BB962C8B-B14F-4D97-AF65-F5344CB8AC3E}">
        <p14:creationId xmlns:p14="http://schemas.microsoft.com/office/powerpoint/2010/main" val="346091051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Un produit en quantité 9 qu’une transaction A réduit de 1 se retrouvera à 8, alors qu’une transaction B l’a réduit de 3 entre</a:t>
            </a:r>
            <a:r>
              <a:rPr lang="fr-FR" baseline="0" dirty="0" smtClean="0"/>
              <a:t> temps.</a:t>
            </a:r>
          </a:p>
          <a:p>
            <a:r>
              <a:rPr lang="fr-FR" baseline="0" dirty="0" smtClean="0"/>
              <a:t>La valeur correcte devrait être 3 +1 = 4    =&gt;    9 </a:t>
            </a:r>
            <a:r>
              <a:rPr lang="mr-IN" baseline="0" dirty="0" smtClean="0"/>
              <a:t>–</a:t>
            </a:r>
            <a:r>
              <a:rPr lang="fr-FR" baseline="0" dirty="0" smtClean="0"/>
              <a:t> 4 = 5    mais comme l’ordre des écritures est importante :</a:t>
            </a:r>
          </a:p>
          <a:p>
            <a:pPr marL="228600" indent="-228600">
              <a:buAutoNum type="arabicParenR"/>
            </a:pPr>
            <a:r>
              <a:rPr lang="fr-FR" baseline="0" dirty="0" smtClean="0"/>
              <a:t>A lit la valeur 9 (SELECT </a:t>
            </a:r>
            <a:r>
              <a:rPr lang="fr-FR" baseline="0" dirty="0" err="1" smtClean="0"/>
              <a:t>qte</a:t>
            </a:r>
            <a:r>
              <a:rPr lang="fr-FR" baseline="0" dirty="0" smtClean="0"/>
              <a:t> FROM produits WHERE nom=« pomme »)</a:t>
            </a:r>
          </a:p>
          <a:p>
            <a:pPr marL="228600" marR="0" indent="-228600" algn="l" defTabSz="914400" rtl="0" eaLnBrk="1" fontAlgn="auto" latinLnBrk="0" hangingPunct="1">
              <a:lnSpc>
                <a:spcPct val="100000"/>
              </a:lnSpc>
              <a:spcBef>
                <a:spcPts val="0"/>
              </a:spcBef>
              <a:spcAft>
                <a:spcPts val="0"/>
              </a:spcAft>
              <a:buClrTx/>
              <a:buSzTx/>
              <a:buFontTx/>
              <a:buAutoNum type="arabicParenR"/>
              <a:tabLst/>
              <a:defRPr/>
            </a:pPr>
            <a:r>
              <a:rPr lang="fr-FR" baseline="0" dirty="0" smtClean="0"/>
              <a:t>B lit la valeur 9 (SELECT </a:t>
            </a:r>
            <a:r>
              <a:rPr lang="fr-FR" baseline="0" dirty="0" err="1" smtClean="0"/>
              <a:t>qte</a:t>
            </a:r>
            <a:r>
              <a:rPr lang="fr-FR" baseline="0" dirty="0" smtClean="0"/>
              <a:t> FROM produits WHERE nom=« pomme »)</a:t>
            </a:r>
          </a:p>
          <a:p>
            <a:pPr marL="228600" indent="-228600">
              <a:buAutoNum type="arabicParenR"/>
            </a:pPr>
            <a:r>
              <a:rPr lang="fr-FR" baseline="0" dirty="0" smtClean="0"/>
              <a:t>B réduit de 3 la quantité : 9 </a:t>
            </a:r>
            <a:r>
              <a:rPr lang="mr-IN" baseline="0" dirty="0" smtClean="0"/>
              <a:t>–</a:t>
            </a:r>
            <a:r>
              <a:rPr lang="fr-FR" baseline="0" dirty="0" smtClean="0"/>
              <a:t> 3 = 6 (UPDATE </a:t>
            </a:r>
            <a:r>
              <a:rPr lang="fr-FR" baseline="0" dirty="0" err="1" smtClean="0"/>
              <a:t>qte</a:t>
            </a:r>
            <a:r>
              <a:rPr lang="fr-FR" baseline="0" dirty="0" smtClean="0"/>
              <a:t> )</a:t>
            </a:r>
          </a:p>
          <a:p>
            <a:pPr marL="228600" indent="-228600">
              <a:buAutoNum type="arabicParenR"/>
            </a:pPr>
            <a:r>
              <a:rPr lang="fr-FR" baseline="0" dirty="0" smtClean="0"/>
              <a:t>A réduit de 1 la quantité : 9 </a:t>
            </a:r>
            <a:r>
              <a:rPr lang="mr-IN" baseline="0" dirty="0" smtClean="0"/>
              <a:t>–</a:t>
            </a:r>
            <a:r>
              <a:rPr lang="fr-FR" baseline="0" dirty="0" smtClean="0"/>
              <a:t> 1 = 8 (UPDATE </a:t>
            </a:r>
            <a:r>
              <a:rPr lang="fr-FR" baseline="0" dirty="0" err="1" smtClean="0"/>
              <a:t>qte</a:t>
            </a:r>
            <a:r>
              <a:rPr lang="fr-FR" baseline="0" dirty="0" smtClean="0"/>
              <a:t> )</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126</a:t>
            </a:fld>
            <a:endParaRPr lang="fr-FR"/>
          </a:p>
        </p:txBody>
      </p:sp>
    </p:spTree>
    <p:extLst>
      <p:ext uri="{BB962C8B-B14F-4D97-AF65-F5344CB8AC3E}">
        <p14:creationId xmlns:p14="http://schemas.microsoft.com/office/powerpoint/2010/main" val="289121483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My</a:t>
            </a:r>
            <a:r>
              <a:rPr lang="fr-FR" dirty="0" smtClean="0"/>
              <a:t> i s a m</a:t>
            </a:r>
            <a:r>
              <a:rPr lang="fr-FR" baseline="0" dirty="0" smtClean="0"/>
              <a:t>  (pas L </a:t>
            </a:r>
            <a:r>
              <a:rPr lang="fr-FR" baseline="0" dirty="0" err="1" smtClean="0"/>
              <a:t>sam</a:t>
            </a:r>
            <a:r>
              <a:rPr lang="fr-FR" baseline="0" dirty="0" smtClean="0"/>
              <a:t>)</a:t>
            </a:r>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129</a:t>
            </a:fld>
            <a:endParaRPr lang="fr-FR"/>
          </a:p>
        </p:txBody>
      </p:sp>
    </p:spTree>
    <p:extLst>
      <p:ext uri="{BB962C8B-B14F-4D97-AF65-F5344CB8AC3E}">
        <p14:creationId xmlns:p14="http://schemas.microsoft.com/office/powerpoint/2010/main" val="28915060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Si on n’utilise pas les commandes de transactions,</a:t>
            </a:r>
            <a:r>
              <a:rPr lang="fr-FR" baseline="0" dirty="0" smtClean="0"/>
              <a:t> chaque requête sera considérée comme une transaction. (y compris les SELECT)</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130</a:t>
            </a:fld>
            <a:endParaRPr lang="fr-FR"/>
          </a:p>
        </p:txBody>
      </p:sp>
    </p:spTree>
    <p:extLst>
      <p:ext uri="{BB962C8B-B14F-4D97-AF65-F5344CB8AC3E}">
        <p14:creationId xmlns:p14="http://schemas.microsoft.com/office/powerpoint/2010/main" val="134472610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Ne pas oublier d’utiliser un</a:t>
            </a:r>
            <a:r>
              <a:rPr lang="fr-FR" baseline="0" dirty="0" smtClean="0"/>
              <a:t> moteur de BDD compatible avec les transactions et les propriétés ACID</a:t>
            </a:r>
            <a:r>
              <a:rPr lang="mr-IN" baseline="0" dirty="0" smtClean="0"/>
              <a:t>…</a:t>
            </a:r>
          </a:p>
          <a:p>
            <a:r>
              <a:rPr lang="mr-IN" baseline="0" dirty="0" smtClean="0"/>
              <a:t>...sinon une requête = une transaction “pas toujours ACID”</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132</a:t>
            </a:fld>
            <a:endParaRPr lang="fr-FR"/>
          </a:p>
        </p:txBody>
      </p:sp>
    </p:spTree>
    <p:extLst>
      <p:ext uri="{BB962C8B-B14F-4D97-AF65-F5344CB8AC3E}">
        <p14:creationId xmlns:p14="http://schemas.microsoft.com/office/powerpoint/2010/main" val="9285503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133</a:t>
            </a:fld>
            <a:endParaRPr lang="fr-FR"/>
          </a:p>
        </p:txBody>
      </p:sp>
    </p:spTree>
    <p:extLst>
      <p:ext uri="{BB962C8B-B14F-4D97-AF65-F5344CB8AC3E}">
        <p14:creationId xmlns:p14="http://schemas.microsoft.com/office/powerpoint/2010/main" val="3151931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Refaire la même requête</a:t>
            </a:r>
            <a:r>
              <a:rPr lang="fr-FR" baseline="0" dirty="0" smtClean="0"/>
              <a:t> côté client : on demande la même chose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Mais les stocks en back office ont peut être changés entre temps</a:t>
            </a:r>
            <a:r>
              <a:rPr lang="mr-IN" baseline="0" dirty="0" smtClean="0"/>
              <a:t>…</a:t>
            </a:r>
            <a:endParaRPr lang="fr-FR" dirty="0" smtClean="0"/>
          </a:p>
          <a:p>
            <a:endParaRPr lang="fr-FR" dirty="0" smtClean="0"/>
          </a:p>
          <a:p>
            <a:r>
              <a:rPr lang="fr-FR" dirty="0" smtClean="0"/>
              <a:t>- En</a:t>
            </a:r>
            <a:r>
              <a:rPr lang="fr-FR" baseline="0" dirty="0" smtClean="0"/>
              <a:t> statique : on est certain que rien ne changera</a:t>
            </a:r>
          </a:p>
          <a:p>
            <a:r>
              <a:rPr lang="fr-FR" baseline="0" smtClean="0"/>
              <a:t>- En dynamique : les stocks peuvent changer entre 2 rechargements de pages</a:t>
            </a:r>
            <a:endParaRPr lang="fr-FR" dirty="0"/>
          </a:p>
        </p:txBody>
      </p:sp>
      <p:sp>
        <p:nvSpPr>
          <p:cNvPr id="4" name="Espace réservé du numéro de diapositive 3"/>
          <p:cNvSpPr>
            <a:spLocks noGrp="1"/>
          </p:cNvSpPr>
          <p:nvPr>
            <p:ph type="sldNum" sz="quarter" idx="10"/>
          </p:nvPr>
        </p:nvSpPr>
        <p:spPr/>
        <p:txBody>
          <a:bodyPr/>
          <a:lstStyle/>
          <a:p>
            <a:fld id="{9C47D45E-7C01-4C47-AE8A-5BEF1DE71EA7}" type="slidenum">
              <a:rPr lang="fr-FR" smtClean="0"/>
              <a:t>13</a:t>
            </a:fld>
            <a:endParaRPr lang="fr-FR"/>
          </a:p>
        </p:txBody>
      </p:sp>
    </p:spTree>
    <p:extLst>
      <p:ext uri="{BB962C8B-B14F-4D97-AF65-F5344CB8AC3E}">
        <p14:creationId xmlns:p14="http://schemas.microsoft.com/office/powerpoint/2010/main" val="3555984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pour modifier le style du titre</a:t>
            </a:r>
            <a:endParaRPr lang="fr-BE"/>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BE"/>
          </a:p>
        </p:txBody>
      </p:sp>
      <p:sp>
        <p:nvSpPr>
          <p:cNvPr id="4" name="Espace réservé de la date 3"/>
          <p:cNvSpPr>
            <a:spLocks noGrp="1"/>
          </p:cNvSpPr>
          <p:nvPr>
            <p:ph type="dt" sz="half" idx="10"/>
          </p:nvPr>
        </p:nvSpPr>
        <p:spPr/>
        <p:txBody>
          <a:bodyPr/>
          <a:lstStyle/>
          <a:p>
            <a:fld id="{42448C2E-2C54-40BE-A0EF-07EFA8CA5355}" type="datetime1">
              <a:rPr lang="fr-FR" smtClean="0"/>
              <a:t>23/01/20</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a:xfrm>
            <a:off x="7046912" y="6538908"/>
            <a:ext cx="2133600" cy="365125"/>
          </a:xfrm>
        </p:spPr>
        <p:txBody>
          <a:bodyPr/>
          <a:lstStyle>
            <a:lvl1pPr algn="ctr">
              <a:defRPr b="1">
                <a:solidFill>
                  <a:schemeClr val="tx1"/>
                </a:solidFill>
              </a:defRPr>
            </a:lvl1pPr>
          </a:lstStyle>
          <a:p>
            <a:fld id="{CF4668DC-857F-487D-BFFA-8C0CA5037977}" type="slidenum">
              <a:rPr lang="fr-BE" smtClean="0"/>
              <a:pPr/>
              <a:t>‹#›</a:t>
            </a:fld>
            <a:endParaRPr lang="fr-BE"/>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57B03B42-34D1-4F8E-9A06-1E4BE1FC62ED}" type="datetime1">
              <a:rPr lang="fr-FR" smtClean="0"/>
              <a:t>23/01/20</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8"/>
            <a:ext cx="2057400" cy="5851525"/>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457200" y="274638"/>
            <a:ext cx="6019800" cy="5851525"/>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39BD866A-47A2-459E-8B7B-489CEA6BFEE5}" type="datetime1">
              <a:rPr lang="fr-FR" smtClean="0"/>
              <a:t>23/01/20</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10"/>
          </p:nvPr>
        </p:nvSpPr>
        <p:spPr/>
        <p:txBody>
          <a:bodyPr/>
          <a:lstStyle/>
          <a:p>
            <a:fld id="{7867FBAA-B4BD-4CC7-BD9C-199FAB88D570}" type="datetime1">
              <a:rPr lang="fr-FR" smtClean="0"/>
              <a:t>23/01/20</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Cliquez pour modifier les styles du texte du masque</a:t>
            </a:r>
          </a:p>
        </p:txBody>
      </p:sp>
      <p:sp>
        <p:nvSpPr>
          <p:cNvPr id="4" name="Espace réservé de la date 3"/>
          <p:cNvSpPr>
            <a:spLocks noGrp="1"/>
          </p:cNvSpPr>
          <p:nvPr>
            <p:ph type="dt" sz="half" idx="10"/>
          </p:nvPr>
        </p:nvSpPr>
        <p:spPr/>
        <p:txBody>
          <a:bodyPr/>
          <a:lstStyle/>
          <a:p>
            <a:fld id="{3B2A5B08-5AF3-4AED-B411-8577FD8F1997}" type="datetime1">
              <a:rPr lang="fr-FR" smtClean="0"/>
              <a:t>23/01/20</a:t>
            </a:fld>
            <a:endParaRPr lang="fr-BE"/>
          </a:p>
        </p:txBody>
      </p:sp>
      <p:sp>
        <p:nvSpPr>
          <p:cNvPr id="5" name="Espace réservé du pied de page 4"/>
          <p:cNvSpPr>
            <a:spLocks noGrp="1"/>
          </p:cNvSpPr>
          <p:nvPr>
            <p:ph type="ftr" sz="quarter" idx="11"/>
          </p:nvPr>
        </p:nvSpPr>
        <p:spPr/>
        <p:txBody>
          <a:bodyPr/>
          <a:lstStyle/>
          <a:p>
            <a:endParaRPr lang="fr-BE"/>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e la date 4"/>
          <p:cNvSpPr>
            <a:spLocks noGrp="1"/>
          </p:cNvSpPr>
          <p:nvPr>
            <p:ph type="dt" sz="half" idx="10"/>
          </p:nvPr>
        </p:nvSpPr>
        <p:spPr/>
        <p:txBody>
          <a:bodyPr/>
          <a:lstStyle/>
          <a:p>
            <a:fld id="{53BE59A5-7B98-4BD1-B109-1CC66DAA9603}" type="datetime1">
              <a:rPr lang="fr-FR" smtClean="0"/>
              <a:t>23/01/20</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Espace réservé de la date 6"/>
          <p:cNvSpPr>
            <a:spLocks noGrp="1"/>
          </p:cNvSpPr>
          <p:nvPr>
            <p:ph type="dt" sz="half" idx="10"/>
          </p:nvPr>
        </p:nvSpPr>
        <p:spPr/>
        <p:txBody>
          <a:bodyPr/>
          <a:lstStyle/>
          <a:p>
            <a:fld id="{4AEF859C-85B7-4BE9-BDF8-D73064238234}" type="datetime1">
              <a:rPr lang="fr-FR" smtClean="0"/>
              <a:t>23/01/20</a:t>
            </a:fld>
            <a:endParaRPr lang="fr-BE"/>
          </a:p>
        </p:txBody>
      </p:sp>
      <p:sp>
        <p:nvSpPr>
          <p:cNvPr id="8" name="Espace réservé du pied de page 7"/>
          <p:cNvSpPr>
            <a:spLocks noGrp="1"/>
          </p:cNvSpPr>
          <p:nvPr>
            <p:ph type="ftr" sz="quarter" idx="11"/>
          </p:nvPr>
        </p:nvSpPr>
        <p:spPr/>
        <p:txBody>
          <a:bodyPr/>
          <a:lstStyle/>
          <a:p>
            <a:endParaRPr lang="fr-BE"/>
          </a:p>
        </p:txBody>
      </p:sp>
      <p:sp>
        <p:nvSpPr>
          <p:cNvPr id="9" name="Espace réservé du numéro de diapositive 8"/>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e la date 2"/>
          <p:cNvSpPr>
            <a:spLocks noGrp="1"/>
          </p:cNvSpPr>
          <p:nvPr>
            <p:ph type="dt" sz="half" idx="10"/>
          </p:nvPr>
        </p:nvSpPr>
        <p:spPr/>
        <p:txBody>
          <a:bodyPr/>
          <a:lstStyle/>
          <a:p>
            <a:fld id="{C9340C30-6924-4A97-B062-166D7E97252C}" type="datetime1">
              <a:rPr lang="fr-FR" smtClean="0"/>
              <a:t>23/01/20</a:t>
            </a:fld>
            <a:endParaRPr lang="fr-BE"/>
          </a:p>
        </p:txBody>
      </p:sp>
      <p:sp>
        <p:nvSpPr>
          <p:cNvPr id="4" name="Espace réservé du pied de page 3"/>
          <p:cNvSpPr>
            <a:spLocks noGrp="1"/>
          </p:cNvSpPr>
          <p:nvPr>
            <p:ph type="ftr" sz="quarter" idx="11"/>
          </p:nvPr>
        </p:nvSpPr>
        <p:spPr/>
        <p:txBody>
          <a:bodyPr/>
          <a:lstStyle/>
          <a:p>
            <a:endParaRPr lang="fr-BE"/>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41CB7733-5196-46AA-8B8E-598B8C41AC51}" type="datetime1">
              <a:rPr lang="fr-FR" smtClean="0"/>
              <a:t>23/01/20</a:t>
            </a:fld>
            <a:endParaRPr lang="fr-BE"/>
          </a:p>
        </p:txBody>
      </p:sp>
      <p:sp>
        <p:nvSpPr>
          <p:cNvPr id="3" name="Espace réservé du pied de page 2"/>
          <p:cNvSpPr>
            <a:spLocks noGrp="1"/>
          </p:cNvSpPr>
          <p:nvPr>
            <p:ph type="ftr" sz="quarter" idx="11"/>
          </p:nvPr>
        </p:nvSpPr>
        <p:spPr/>
        <p:txBody>
          <a:bodyPr/>
          <a:lstStyle/>
          <a:p>
            <a:endParaRPr lang="fr-BE"/>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nchor="b"/>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FBE753D3-456D-43CE-9F20-A9B6A5782ADC}" type="datetime1">
              <a:rPr lang="fr-FR" smtClean="0"/>
              <a:t>23/01/20</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BE"/>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Espace réservé de la date 4"/>
          <p:cNvSpPr>
            <a:spLocks noGrp="1"/>
          </p:cNvSpPr>
          <p:nvPr>
            <p:ph type="dt" sz="half" idx="10"/>
          </p:nvPr>
        </p:nvSpPr>
        <p:spPr/>
        <p:txBody>
          <a:bodyPr/>
          <a:lstStyle/>
          <a:p>
            <a:fld id="{5692CAC6-B0A0-43C4-A88F-F572D8D45155}" type="datetime1">
              <a:rPr lang="fr-FR" smtClean="0"/>
              <a:t>23/01/20</a:t>
            </a:fld>
            <a:endParaRPr lang="fr-BE"/>
          </a:p>
        </p:txBody>
      </p:sp>
      <p:sp>
        <p:nvSpPr>
          <p:cNvPr id="6" name="Espace réservé du pied de page 5"/>
          <p:cNvSpPr>
            <a:spLocks noGrp="1"/>
          </p:cNvSpPr>
          <p:nvPr>
            <p:ph type="ftr" sz="quarter" idx="11"/>
          </p:nvPr>
        </p:nvSpPr>
        <p:spPr/>
        <p:txBody>
          <a:bodyPr/>
          <a:lstStyle/>
          <a:p>
            <a:endParaRPr lang="fr-BE"/>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e la date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CC13A7-49C0-463E-9E2B-1229F1F5A0F6}" type="datetime1">
              <a:rPr lang="fr-FR" smtClean="0"/>
              <a:t>23/01/20</a:t>
            </a:fld>
            <a:endParaRPr lang="fr-BE"/>
          </a:p>
        </p:txBody>
      </p:sp>
      <p:sp>
        <p:nvSpPr>
          <p:cNvPr id="5" name="Espace réservé du pied de page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BE"/>
          </a:p>
        </p:txBody>
      </p:sp>
      <p:pic>
        <p:nvPicPr>
          <p:cNvPr id="1026" name="Picture 2" descr="C:\Users\Admin\Dropbox\Dev Web 2018-2019\logo_coul_fr.png"/>
          <p:cNvPicPr>
            <a:picLocks noChangeAspect="1" noChangeArrowheads="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1919" y="14866"/>
            <a:ext cx="1508463" cy="677830"/>
          </a:xfrm>
          <a:prstGeom prst="rect">
            <a:avLst/>
          </a:prstGeom>
          <a:noFill/>
          <a:extLst>
            <a:ext uri="{909E8E84-426E-40dd-AFC4-6F175D3DCCD1}">
              <a14:hiddenFill xmlns:a14="http://schemas.microsoft.com/office/drawing/2010/main">
                <a:solidFill>
                  <a:srgbClr val="FFFFFF"/>
                </a:solidFill>
              </a14:hiddenFill>
            </a:ext>
          </a:extLst>
        </p:spPr>
      </p:pic>
      <p:sp>
        <p:nvSpPr>
          <p:cNvPr id="6" name="Espace réservé du numéro de diapositive 5"/>
          <p:cNvSpPr>
            <a:spLocks noGrp="1"/>
          </p:cNvSpPr>
          <p:nvPr>
            <p:ph type="sldNum" sz="quarter" idx="4"/>
          </p:nvPr>
        </p:nvSpPr>
        <p:spPr>
          <a:xfrm>
            <a:off x="7046912" y="6538908"/>
            <a:ext cx="2133600" cy="365125"/>
          </a:xfrm>
          <a:prstGeom prst="rect">
            <a:avLst/>
          </a:prstGeom>
        </p:spPr>
        <p:txBody>
          <a:bodyPr vert="horz" lIns="91440" tIns="45720" rIns="91440" bIns="45720" rtlCol="0" anchor="ctr"/>
          <a:lstStyle>
            <a:lvl1pPr algn="ctr">
              <a:defRPr sz="1200" b="1">
                <a:solidFill>
                  <a:schemeClr val="tx1"/>
                </a:solidFill>
              </a:defRPr>
            </a:lvl1pPr>
          </a:lstStyle>
          <a:p>
            <a:fld id="{CF4668DC-857F-487D-BFFA-8C0CA5037977}" type="slidenum">
              <a:rPr lang="fr-BE" smtClean="0"/>
              <a:pPr/>
              <a:t>‹#›</a:t>
            </a:fld>
            <a:endParaRPr lang="fr-BE"/>
          </a:p>
        </p:txBody>
      </p:sp>
      <p:sp>
        <p:nvSpPr>
          <p:cNvPr id="8" name="Rectangle 7"/>
          <p:cNvSpPr/>
          <p:nvPr userDrawn="1"/>
        </p:nvSpPr>
        <p:spPr>
          <a:xfrm>
            <a:off x="-4946" y="6538908"/>
            <a:ext cx="2776786" cy="338554"/>
          </a:xfrm>
          <a:prstGeom prst="rect">
            <a:avLst/>
          </a:prstGeom>
        </p:spPr>
        <p:txBody>
          <a:bodyPr wrap="none">
            <a:spAutoFit/>
          </a:bodyPr>
          <a:lstStyle/>
          <a:p>
            <a:r>
              <a:rPr lang="fr-FR" sz="1600" dirty="0" smtClean="0">
                <a:latin typeface="+mj-lt"/>
              </a:rPr>
              <a:t>fabrice.boissier@univ-paris1.fr</a:t>
            </a:r>
            <a:endParaRPr lang="fr-FR" sz="1600" dirty="0">
              <a:latin typeface="+mj-lt"/>
            </a:endParaRPr>
          </a:p>
        </p:txBody>
      </p:sp>
      <p:pic>
        <p:nvPicPr>
          <p:cNvPr id="1027" name="Picture 3" descr="C:\Users\Admin\Dropbox\Dev Web 2018-2019\PHP-logo-640x480.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8056888" y="-90708"/>
            <a:ext cx="1087112" cy="81533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Fabrice.boissier@univ-paris1.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0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10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6.png"/><Relationship Id="rId5" Type="http://schemas.openxmlformats.org/officeDocument/2006/relationships/image" Target="../media/image57.png"/><Relationship Id="rId6"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0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108.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4.png"/><Relationship Id="rId8" Type="http://schemas.openxmlformats.org/officeDocument/2006/relationships/image" Target="../media/image12.png"/><Relationship Id="rId9" Type="http://schemas.openxmlformats.org/officeDocument/2006/relationships/image" Target="../media/image5.png"/><Relationship Id="rId10" Type="http://schemas.openxmlformats.org/officeDocument/2006/relationships/image" Target="../media/image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1.xml.rels><?xml version="1.0" encoding="UTF-8" standalone="yes"?>
<Relationships xmlns="http://schemas.openxmlformats.org/package/2006/relationships"><Relationship Id="rId3" Type="http://schemas.openxmlformats.org/officeDocument/2006/relationships/hyperlink" Target="http://php.net/manual/fr/" TargetMode="External"/><Relationship Id="rId4" Type="http://schemas.openxmlformats.org/officeDocument/2006/relationships/hyperlink" Target="http://php.net/manual/fr/ref.strings.php" TargetMode="Externa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hyperlink" Target="http://monsite.fr/page.htm" TargetMode="External"/><Relationship Id="rId4" Type="http://schemas.openxmlformats.org/officeDocument/2006/relationships/hyperlink" Target="ftp://machine1.autresite.com/images/oiseau.jpg" TargetMode="Externa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3" Type="http://schemas.openxmlformats.org/officeDocument/2006/relationships/hyperlink" Target="https://www.google.com/url?q=http://monsite.fr/mapage.php?var=truc&amp;nom=moi&amp;sa=D&amp;source=hangouts&amp;ust=1548846518851000&amp;usg=AFQjCNH5bRZSgopfFhcCa_wSXcIk6Ix_uQ" TargetMode="External"/><Relationship Id="rId4" Type="http://schemas.openxmlformats.org/officeDocument/2006/relationships/hyperlink" Target="https://www.google.com/url?q=http://monsite.fr/mapage.php&amp;sa=D&amp;source=hangouts&amp;ust=1548846975044000&amp;usg=AFQjCNGMpy0sfHDN-fDmcmIB51IMNGTiYw" TargetMode="External"/><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9.png"/><Relationship Id="rId9"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xml.rels><?xml version="1.0" encoding="UTF-8" standalone="yes"?>
<Relationships xmlns="http://schemas.openxmlformats.org/package/2006/relationships"><Relationship Id="rId3" Type="http://schemas.openxmlformats.org/officeDocument/2006/relationships/hyperlink" Target="http://www.mamp.info/" TargetMode="External"/><Relationship Id="rId4" Type="http://schemas.openxmlformats.org/officeDocument/2006/relationships/hyperlink" Target="https://www.apachefriends.org/fr/" TargetMode="External"/><Relationship Id="rId5" Type="http://schemas.openxmlformats.org/officeDocument/2006/relationships/hyperlink" Target="http://www.sublimetext.com/2" TargetMode="External"/><Relationship Id="rId6" Type="http://schemas.openxmlformats.org/officeDocument/2006/relationships/hyperlink" Target="https://www.barebones.com/products/bbedit/" TargetMode="External"/><Relationship Id="rId7" Type="http://schemas.openxmlformats.org/officeDocument/2006/relationships/hyperlink" Target="https://notepad-plus-plus.org/fr/" TargetMode="External"/><Relationship Id="rId1" Type="http://schemas.openxmlformats.org/officeDocument/2006/relationships/slideLayout" Target="../slideLayouts/slideLayout2.xml"/><Relationship Id="rId2" Type="http://schemas.openxmlformats.org/officeDocument/2006/relationships/hyperlink" Target="http://www.wampserver.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4" Type="http://schemas.openxmlformats.org/officeDocument/2006/relationships/image" Target="../media/image14.png"/><Relationship Id="rId1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 Id="rId9" Type="http://schemas.openxmlformats.org/officeDocument/2006/relationships/image" Target="../media/image5.png"/><Relationship Id="rId10" Type="http://schemas.openxmlformats.org/officeDocument/2006/relationships/image" Target="../media/image17.png"/><Relationship Id="rId11"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png"/><Relationship Id="rId9" Type="http://schemas.openxmlformats.org/officeDocument/2006/relationships/image" Target="../media/image5.png"/><Relationship Id="rId10" Type="http://schemas.openxmlformats.org/officeDocument/2006/relationships/image" Target="../media/image17.png"/><Relationship Id="rId11"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4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4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4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4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85800" y="764704"/>
            <a:ext cx="7772400" cy="1470025"/>
          </a:xfrm>
        </p:spPr>
        <p:txBody>
          <a:bodyPr>
            <a:normAutofit fontScale="90000"/>
          </a:bodyPr>
          <a:lstStyle/>
          <a:p>
            <a:r>
              <a:rPr lang="fr-FR" dirty="0" smtClean="0"/>
              <a:t>D</a:t>
            </a:r>
            <a:r>
              <a:rPr lang="fr-FR" dirty="0"/>
              <a:t>é</a:t>
            </a:r>
            <a:r>
              <a:rPr lang="fr-FR" dirty="0" smtClean="0"/>
              <a:t>veloppement Web – PHP</a:t>
            </a:r>
            <a:br>
              <a:rPr lang="fr-FR" dirty="0" smtClean="0"/>
            </a:br>
            <a:r>
              <a:rPr lang="fr-FR" dirty="0" smtClean="0"/>
              <a:t>Cours</a:t>
            </a:r>
            <a:br>
              <a:rPr lang="fr-FR" dirty="0" smtClean="0"/>
            </a:br>
            <a:endParaRPr lang="fr-FR" dirty="0"/>
          </a:p>
        </p:txBody>
      </p:sp>
      <p:sp>
        <p:nvSpPr>
          <p:cNvPr id="3" name="Sous-titre 2"/>
          <p:cNvSpPr>
            <a:spLocks noGrp="1"/>
          </p:cNvSpPr>
          <p:nvPr>
            <p:ph type="subTitle" idx="1"/>
          </p:nvPr>
        </p:nvSpPr>
        <p:spPr>
          <a:xfrm>
            <a:off x="1371600" y="2276872"/>
            <a:ext cx="6400800" cy="3956288"/>
          </a:xfrm>
        </p:spPr>
        <p:txBody>
          <a:bodyPr>
            <a:normAutofit/>
          </a:bodyPr>
          <a:lstStyle/>
          <a:p>
            <a:r>
              <a:rPr lang="fr-FR" dirty="0">
                <a:solidFill>
                  <a:schemeClr val="tx1"/>
                </a:solidFill>
              </a:rPr>
              <a:t>Fabrice BOISSIER</a:t>
            </a:r>
          </a:p>
          <a:p>
            <a:r>
              <a:rPr lang="fr-FR" dirty="0" smtClean="0">
                <a:hlinkClick r:id="rId2"/>
              </a:rPr>
              <a:t>Fabrice.Boissier@univ-paris1.fr</a:t>
            </a:r>
            <a:endParaRPr lang="fr-FR" dirty="0" smtClean="0"/>
          </a:p>
          <a:p>
            <a:endParaRPr lang="fr-FR" dirty="0" smtClean="0"/>
          </a:p>
          <a:p>
            <a:r>
              <a:rPr lang="fr-FR" dirty="0"/>
              <a:t>Bureau C.14.05</a:t>
            </a:r>
          </a:p>
          <a:p>
            <a:r>
              <a:rPr lang="fr-FR" dirty="0" smtClean="0"/>
              <a:t>2019-2020</a:t>
            </a:r>
            <a:endParaRPr lang="fr-FR"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pPr/>
              <a:t>1</a:t>
            </a:fld>
            <a:endParaRPr lang="fr-BE"/>
          </a:p>
        </p:txBody>
      </p:sp>
    </p:spTree>
    <p:extLst>
      <p:ext uri="{BB962C8B-B14F-4D97-AF65-F5344CB8AC3E}">
        <p14:creationId xmlns:p14="http://schemas.microsoft.com/office/powerpoint/2010/main" val="143478489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Rappel des versions des technologies</a:t>
            </a:r>
            <a:endParaRPr lang="fr-FR" dirty="0"/>
          </a:p>
        </p:txBody>
      </p:sp>
      <p:sp>
        <p:nvSpPr>
          <p:cNvPr id="3" name="Espace réservé du contenu 2"/>
          <p:cNvSpPr>
            <a:spLocks noGrp="1"/>
          </p:cNvSpPr>
          <p:nvPr>
            <p:ph idx="1"/>
          </p:nvPr>
        </p:nvSpPr>
        <p:spPr>
          <a:xfrm>
            <a:off x="457200" y="1600200"/>
            <a:ext cx="8435280" cy="4925144"/>
          </a:xfrm>
        </p:spPr>
        <p:txBody>
          <a:bodyPr>
            <a:normAutofit fontScale="85000" lnSpcReduction="20000"/>
          </a:bodyPr>
          <a:lstStyle/>
          <a:p>
            <a:pPr marL="0" indent="0" algn="ctr">
              <a:buNone/>
            </a:pPr>
            <a:r>
              <a:rPr lang="fr-FR" dirty="0" smtClean="0"/>
              <a:t>Vérifiez bien les versions de tutoriaux que vous trouverez sur internet !</a:t>
            </a:r>
          </a:p>
          <a:p>
            <a:endParaRPr lang="fr-FR" dirty="0"/>
          </a:p>
          <a:p>
            <a:pPr>
              <a:buFont typeface="Wingdings" panose="05000000000000000000" pitchFamily="2" charset="2"/>
              <a:buChar char="§"/>
            </a:pPr>
            <a:r>
              <a:rPr lang="fr-FR" sz="3000" dirty="0" smtClean="0"/>
              <a:t>HTML 	</a:t>
            </a:r>
            <a:r>
              <a:rPr lang="fr-FR" sz="2600" i="1" dirty="0" smtClean="0"/>
              <a:t>pas vraiment de version minimale hormis 1.1…</a:t>
            </a:r>
            <a:br>
              <a:rPr lang="fr-FR" sz="2600" i="1" dirty="0" smtClean="0"/>
            </a:br>
            <a:r>
              <a:rPr lang="fr-FR" sz="2600" i="1" dirty="0" smtClean="0"/>
              <a:t>		les navigateurs interprètent ce qu’ils peuvent</a:t>
            </a:r>
            <a:endParaRPr lang="fr-FR" sz="3000" i="1" dirty="0" smtClean="0"/>
          </a:p>
          <a:p>
            <a:pPr>
              <a:buFont typeface="Wingdings" panose="05000000000000000000" pitchFamily="2" charset="2"/>
              <a:buChar char="§"/>
            </a:pPr>
            <a:r>
              <a:rPr lang="fr-FR" sz="3000" dirty="0" smtClean="0"/>
              <a:t>HTML 5	version actuelle </a:t>
            </a:r>
            <a:r>
              <a:rPr lang="fr-FR" sz="2800" i="1" dirty="0" smtClean="0"/>
              <a:t>(4 passe aussi)</a:t>
            </a:r>
            <a:endParaRPr lang="fr-FR" sz="3300" i="1" dirty="0" smtClean="0"/>
          </a:p>
          <a:p>
            <a:pPr marL="0" indent="0">
              <a:buNone/>
            </a:pPr>
            <a:endParaRPr lang="fr-FR" sz="3000" dirty="0"/>
          </a:p>
          <a:p>
            <a:pPr>
              <a:buFont typeface="Wingdings" panose="05000000000000000000" pitchFamily="2" charset="2"/>
              <a:buChar char="§"/>
            </a:pPr>
            <a:r>
              <a:rPr lang="fr-FR" sz="3000" strike="sngStrike" dirty="0" smtClean="0"/>
              <a:t>PHP 4</a:t>
            </a:r>
            <a:r>
              <a:rPr lang="fr-FR" sz="3000" dirty="0"/>
              <a:t>	</a:t>
            </a:r>
            <a:r>
              <a:rPr lang="fr-FR" sz="2600" i="1" dirty="0" smtClean="0"/>
              <a:t>obsolète et non-supporté (+ failles de sécurité)</a:t>
            </a:r>
            <a:endParaRPr lang="fr-FR" sz="2600" i="1" strike="sngStrike" dirty="0" smtClean="0"/>
          </a:p>
          <a:p>
            <a:pPr>
              <a:buFont typeface="Wingdings" panose="05000000000000000000" pitchFamily="2" charset="2"/>
              <a:buChar char="§"/>
            </a:pPr>
            <a:r>
              <a:rPr lang="fr-FR" sz="3000" dirty="0" smtClean="0"/>
              <a:t>PHP 5.6	</a:t>
            </a:r>
            <a:r>
              <a:rPr lang="fr-FR" sz="2600" i="1" dirty="0" smtClean="0"/>
              <a:t>supporté</a:t>
            </a:r>
            <a:endParaRPr lang="fr-FR" sz="3000" i="1" dirty="0" smtClean="0"/>
          </a:p>
          <a:p>
            <a:pPr>
              <a:buFont typeface="Wingdings" panose="05000000000000000000" pitchFamily="2" charset="2"/>
              <a:buChar char="§"/>
            </a:pPr>
            <a:r>
              <a:rPr lang="fr-FR" sz="3000" dirty="0" smtClean="0"/>
              <a:t>PHP 7.3	version actuelle</a:t>
            </a:r>
          </a:p>
          <a:p>
            <a:pPr>
              <a:buFont typeface="Wingdings" panose="05000000000000000000" pitchFamily="2" charset="2"/>
              <a:buChar char="§"/>
            </a:pPr>
            <a:endParaRPr lang="fr-FR" sz="3000" dirty="0"/>
          </a:p>
          <a:p>
            <a:pPr>
              <a:buFont typeface="Wingdings" panose="05000000000000000000" pitchFamily="2" charset="2"/>
              <a:buChar char="§"/>
            </a:pPr>
            <a:r>
              <a:rPr lang="fr-FR" sz="3000" dirty="0" smtClean="0"/>
              <a:t>MySQL 8	version actuelle </a:t>
            </a:r>
            <a:r>
              <a:rPr lang="fr-FR" sz="2600" i="1" dirty="0" smtClean="0"/>
              <a:t>(mais </a:t>
            </a:r>
            <a:r>
              <a:rPr lang="fr-FR" sz="2600" i="1" dirty="0"/>
              <a:t>peu de soucis avec le langage, </a:t>
            </a:r>
            <a:r>
              <a:rPr lang="fr-FR" sz="2600" i="1" dirty="0" smtClean="0"/>
              <a:t>		car standard SQL, excepté si tutorial &lt;= MySQL 3.0)</a:t>
            </a:r>
            <a:endParaRPr lang="fr-FR" sz="2600" i="1"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10</a:t>
            </a:fld>
            <a:endParaRPr lang="fr-BE"/>
          </a:p>
        </p:txBody>
      </p:sp>
    </p:spTree>
    <p:extLst>
      <p:ext uri="{BB962C8B-B14F-4D97-AF65-F5344CB8AC3E}">
        <p14:creationId xmlns:p14="http://schemas.microsoft.com/office/powerpoint/2010/main" val="356251308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PHP : Cookies</a:t>
            </a:r>
            <a:endParaRPr lang="fr-FR" dirty="0"/>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6666" y="1556793"/>
            <a:ext cx="6087662" cy="3411444"/>
          </a:xfrm>
        </p:spPr>
      </p:pic>
      <p:sp>
        <p:nvSpPr>
          <p:cNvPr id="2" name="Espace réservé du numéro de diapositive 1"/>
          <p:cNvSpPr>
            <a:spLocks noGrp="1"/>
          </p:cNvSpPr>
          <p:nvPr>
            <p:ph type="sldNum" sz="quarter" idx="12"/>
          </p:nvPr>
        </p:nvSpPr>
        <p:spPr/>
        <p:txBody>
          <a:bodyPr/>
          <a:lstStyle/>
          <a:p>
            <a:fld id="{CF4668DC-857F-487D-BFFA-8C0CA5037977}" type="slidenum">
              <a:rPr lang="fr-BE" smtClean="0"/>
              <a:t>100</a:t>
            </a:fld>
            <a:endParaRPr lang="fr-BE"/>
          </a:p>
        </p:txBody>
      </p:sp>
    </p:spTree>
    <p:extLst>
      <p:ext uri="{BB962C8B-B14F-4D97-AF65-F5344CB8AC3E}">
        <p14:creationId xmlns:p14="http://schemas.microsoft.com/office/powerpoint/2010/main" val="378102297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101</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28800"/>
            <a:ext cx="9728195" cy="5184572"/>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00300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102</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 y="1628800"/>
            <a:ext cx="9728193" cy="5184572"/>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4860032" y="4221088"/>
            <a:ext cx="10081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571757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96" y="1412780"/>
            <a:ext cx="5691508" cy="5184572"/>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5330" y="3219225"/>
            <a:ext cx="5381290" cy="1505919"/>
          </a:xfrm>
          <a:prstGeom prst="rect">
            <a:avLst/>
          </a:prstGeom>
        </p:spPr>
      </p:pic>
      <p:cxnSp>
        <p:nvCxnSpPr>
          <p:cNvPr id="9" name="Connecteur droit avec flèche 8"/>
          <p:cNvCxnSpPr/>
          <p:nvPr/>
        </p:nvCxnSpPr>
        <p:spPr>
          <a:xfrm flipH="1">
            <a:off x="2483768" y="1844824"/>
            <a:ext cx="3616184" cy="108012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p:cNvCxnSpPr/>
          <p:nvPr/>
        </p:nvCxnSpPr>
        <p:spPr>
          <a:xfrm flipH="1">
            <a:off x="5292080" y="1844824"/>
            <a:ext cx="807872" cy="187220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flipV="1">
            <a:off x="1835696" y="5229200"/>
            <a:ext cx="4104456" cy="72008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flipV="1">
            <a:off x="5584305" y="4149080"/>
            <a:ext cx="355848" cy="1800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6084168" y="1196752"/>
            <a:ext cx="3059832" cy="1754326"/>
          </a:xfrm>
          <a:prstGeom prst="rect">
            <a:avLst/>
          </a:prstGeom>
          <a:noFill/>
        </p:spPr>
        <p:txBody>
          <a:bodyPr wrap="square" rtlCol="0">
            <a:spAutoFit/>
          </a:bodyPr>
          <a:lstStyle/>
          <a:p>
            <a:r>
              <a:rPr lang="fr-FR" dirty="0" smtClean="0">
                <a:solidFill>
                  <a:srgbClr val="FF0000"/>
                </a:solidFill>
              </a:rPr>
              <a:t>Cookie « </a:t>
            </a:r>
            <a:r>
              <a:rPr lang="fr-FR" dirty="0" err="1" smtClean="0">
                <a:solidFill>
                  <a:srgbClr val="FF0000"/>
                </a:solidFill>
              </a:rPr>
              <a:t>prenom</a:t>
            </a:r>
            <a:r>
              <a:rPr lang="fr-FR" dirty="0" smtClean="0">
                <a:solidFill>
                  <a:srgbClr val="FF0000"/>
                </a:solidFill>
              </a:rPr>
              <a:t> »,</a:t>
            </a:r>
            <a:br>
              <a:rPr lang="fr-FR" dirty="0" smtClean="0">
                <a:solidFill>
                  <a:srgbClr val="FF0000"/>
                </a:solidFill>
              </a:rPr>
            </a:br>
            <a:r>
              <a:rPr lang="fr-FR" dirty="0" smtClean="0">
                <a:solidFill>
                  <a:srgbClr val="FF0000"/>
                </a:solidFill>
              </a:rPr>
              <a:t>contenant « </a:t>
            </a:r>
            <a:r>
              <a:rPr lang="fr-FR" dirty="0" err="1" smtClean="0">
                <a:solidFill>
                  <a:srgbClr val="FF0000"/>
                </a:solidFill>
              </a:rPr>
              <a:t>Fab</a:t>
            </a:r>
            <a:r>
              <a:rPr lang="fr-FR" dirty="0" smtClean="0">
                <a:solidFill>
                  <a:srgbClr val="FF0000"/>
                </a:solidFill>
              </a:rPr>
              <a:t> »,</a:t>
            </a:r>
            <a:br>
              <a:rPr lang="fr-FR" dirty="0" smtClean="0">
                <a:solidFill>
                  <a:srgbClr val="FF0000"/>
                </a:solidFill>
              </a:rPr>
            </a:br>
            <a:r>
              <a:rPr lang="fr-FR" dirty="0" smtClean="0">
                <a:solidFill>
                  <a:srgbClr val="FF0000"/>
                </a:solidFill>
              </a:rPr>
              <a:t>pour le serveur web p1web2019.metalman.eu</a:t>
            </a:r>
            <a:br>
              <a:rPr lang="fr-FR" dirty="0" smtClean="0">
                <a:solidFill>
                  <a:srgbClr val="FF0000"/>
                </a:solidFill>
              </a:rPr>
            </a:br>
            <a:r>
              <a:rPr lang="fr-FR" dirty="0" smtClean="0">
                <a:solidFill>
                  <a:srgbClr val="FF0000"/>
                </a:solidFill>
              </a:rPr>
              <a:t>dans le dossier « </a:t>
            </a:r>
            <a:r>
              <a:rPr lang="fr-FR" dirty="0" err="1" smtClean="0">
                <a:solidFill>
                  <a:srgbClr val="FF0000"/>
                </a:solidFill>
              </a:rPr>
              <a:t>test_cookie</a:t>
            </a:r>
            <a:r>
              <a:rPr lang="fr-FR" dirty="0" smtClean="0">
                <a:solidFill>
                  <a:srgbClr val="FF0000"/>
                </a:solidFill>
              </a:rPr>
              <a:t> » avec divers </a:t>
            </a:r>
            <a:r>
              <a:rPr lang="fr-FR" dirty="0" err="1" smtClean="0">
                <a:solidFill>
                  <a:srgbClr val="FF0000"/>
                </a:solidFill>
              </a:rPr>
              <a:t>timestamps</a:t>
            </a:r>
            <a:endParaRPr lang="fr-FR" dirty="0">
              <a:solidFill>
                <a:srgbClr val="FF0000"/>
              </a:solidFill>
            </a:endParaRPr>
          </a:p>
        </p:txBody>
      </p:sp>
      <p:sp>
        <p:nvSpPr>
          <p:cNvPr id="27" name="ZoneTexte 26"/>
          <p:cNvSpPr txBox="1"/>
          <p:nvPr/>
        </p:nvSpPr>
        <p:spPr>
          <a:xfrm>
            <a:off x="5950280" y="4869160"/>
            <a:ext cx="3059832" cy="1754326"/>
          </a:xfrm>
          <a:prstGeom prst="rect">
            <a:avLst/>
          </a:prstGeom>
          <a:noFill/>
        </p:spPr>
        <p:txBody>
          <a:bodyPr wrap="square" rtlCol="0">
            <a:spAutoFit/>
          </a:bodyPr>
          <a:lstStyle/>
          <a:p>
            <a:r>
              <a:rPr lang="fr-FR" dirty="0" smtClean="0">
                <a:solidFill>
                  <a:srgbClr val="FF0000"/>
                </a:solidFill>
              </a:rPr>
              <a:t>Cookie « </a:t>
            </a:r>
            <a:r>
              <a:rPr lang="fr-FR" dirty="0" err="1" smtClean="0">
                <a:solidFill>
                  <a:srgbClr val="FF0000"/>
                </a:solidFill>
              </a:rPr>
              <a:t>MonRawCookie</a:t>
            </a:r>
            <a:r>
              <a:rPr lang="fr-FR" dirty="0" smtClean="0">
                <a:solidFill>
                  <a:srgbClr val="FF0000"/>
                </a:solidFill>
              </a:rPr>
              <a:t> »,</a:t>
            </a:r>
            <a:br>
              <a:rPr lang="fr-FR" dirty="0" smtClean="0">
                <a:solidFill>
                  <a:srgbClr val="FF0000"/>
                </a:solidFill>
              </a:rPr>
            </a:br>
            <a:r>
              <a:rPr lang="fr-FR" dirty="0" smtClean="0">
                <a:solidFill>
                  <a:srgbClr val="FF0000"/>
                </a:solidFill>
              </a:rPr>
              <a:t>contenant « </a:t>
            </a:r>
            <a:r>
              <a:rPr lang="fr-FR" dirty="0" err="1" smtClean="0">
                <a:solidFill>
                  <a:srgbClr val="FF0000"/>
                </a:solidFill>
              </a:rPr>
              <a:t>valeurCookie</a:t>
            </a:r>
            <a:r>
              <a:rPr lang="fr-FR" dirty="0" smtClean="0">
                <a:solidFill>
                  <a:srgbClr val="FF0000"/>
                </a:solidFill>
              </a:rPr>
              <a:t> »,</a:t>
            </a:r>
            <a:br>
              <a:rPr lang="fr-FR" dirty="0" smtClean="0">
                <a:solidFill>
                  <a:srgbClr val="FF0000"/>
                </a:solidFill>
              </a:rPr>
            </a:br>
            <a:r>
              <a:rPr lang="fr-FR" dirty="0" smtClean="0">
                <a:solidFill>
                  <a:srgbClr val="FF0000"/>
                </a:solidFill>
              </a:rPr>
              <a:t>pour le serveur web p1web2019.metalman.eu</a:t>
            </a:r>
            <a:br>
              <a:rPr lang="fr-FR" dirty="0" smtClean="0">
                <a:solidFill>
                  <a:srgbClr val="FF0000"/>
                </a:solidFill>
              </a:rPr>
            </a:br>
            <a:r>
              <a:rPr lang="fr-FR" dirty="0" smtClean="0">
                <a:solidFill>
                  <a:srgbClr val="FF0000"/>
                </a:solidFill>
              </a:rPr>
              <a:t>dans le dossier « </a:t>
            </a:r>
            <a:r>
              <a:rPr lang="fr-FR" dirty="0" err="1" smtClean="0">
                <a:solidFill>
                  <a:srgbClr val="FF0000"/>
                </a:solidFill>
              </a:rPr>
              <a:t>test_cookie</a:t>
            </a:r>
            <a:r>
              <a:rPr lang="fr-FR" dirty="0" smtClean="0">
                <a:solidFill>
                  <a:srgbClr val="FF0000"/>
                </a:solidFill>
              </a:rPr>
              <a:t> » avec divers </a:t>
            </a:r>
            <a:r>
              <a:rPr lang="fr-FR" dirty="0" err="1" smtClean="0">
                <a:solidFill>
                  <a:srgbClr val="FF0000"/>
                </a:solidFill>
              </a:rPr>
              <a:t>timestamps</a:t>
            </a:r>
            <a:endParaRPr lang="fr-FR" dirty="0">
              <a:solidFill>
                <a:srgbClr val="FF0000"/>
              </a:solidFill>
            </a:endParaRPr>
          </a:p>
        </p:txBody>
      </p:sp>
      <p:sp>
        <p:nvSpPr>
          <p:cNvPr id="30" name="ZoneTexte 29"/>
          <p:cNvSpPr txBox="1"/>
          <p:nvPr/>
        </p:nvSpPr>
        <p:spPr>
          <a:xfrm>
            <a:off x="35496" y="478413"/>
            <a:ext cx="3059832" cy="646331"/>
          </a:xfrm>
          <a:prstGeom prst="rect">
            <a:avLst/>
          </a:prstGeom>
          <a:noFill/>
        </p:spPr>
        <p:txBody>
          <a:bodyPr wrap="square" rtlCol="0">
            <a:spAutoFit/>
          </a:bodyPr>
          <a:lstStyle/>
          <a:p>
            <a:r>
              <a:rPr lang="fr-FR" dirty="0" smtClean="0">
                <a:solidFill>
                  <a:srgbClr val="FF0000"/>
                </a:solidFill>
              </a:rPr>
              <a:t>Les données du navigateur sont stockées dans un fichier</a:t>
            </a:r>
            <a:endParaRPr lang="fr-FR" dirty="0">
              <a:solidFill>
                <a:srgbClr val="FF0000"/>
              </a:solidFill>
            </a:endParaRPr>
          </a:p>
        </p:txBody>
      </p:sp>
      <p:cxnSp>
        <p:nvCxnSpPr>
          <p:cNvPr id="33" name="Connecteur droit avec flèche 32"/>
          <p:cNvCxnSpPr>
            <a:stCxn id="30" idx="2"/>
          </p:cNvCxnSpPr>
          <p:nvPr/>
        </p:nvCxnSpPr>
        <p:spPr>
          <a:xfrm>
            <a:off x="1565412" y="1124744"/>
            <a:ext cx="270284" cy="36004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 name="Espace réservé du numéro de diapositive 1"/>
          <p:cNvSpPr>
            <a:spLocks noGrp="1"/>
          </p:cNvSpPr>
          <p:nvPr>
            <p:ph type="sldNum" sz="quarter" idx="12"/>
          </p:nvPr>
        </p:nvSpPr>
        <p:spPr/>
        <p:txBody>
          <a:bodyPr/>
          <a:lstStyle/>
          <a:p>
            <a:fld id="{CF4668DC-857F-487D-BFFA-8C0CA5037977}" type="slidenum">
              <a:rPr lang="fr-BE" smtClean="0"/>
              <a:t>103</a:t>
            </a:fld>
            <a:endParaRPr lang="fr-BE"/>
          </a:p>
        </p:txBody>
      </p:sp>
    </p:spTree>
    <p:extLst>
      <p:ext uri="{BB962C8B-B14F-4D97-AF65-F5344CB8AC3E}">
        <p14:creationId xmlns:p14="http://schemas.microsoft.com/office/powerpoint/2010/main" val="1077671236"/>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SGBD &amp; BDD</a:t>
            </a:r>
            <a:endParaRPr lang="fr-FR" dirty="0"/>
          </a:p>
        </p:txBody>
      </p:sp>
      <p:sp>
        <p:nvSpPr>
          <p:cNvPr id="3" name="Espace réservé du contenu 2"/>
          <p:cNvSpPr>
            <a:spLocks noGrp="1"/>
          </p:cNvSpPr>
          <p:nvPr>
            <p:ph idx="1"/>
          </p:nvPr>
        </p:nvSpPr>
        <p:spPr>
          <a:xfrm>
            <a:off x="457200" y="1600200"/>
            <a:ext cx="8435280" cy="4525963"/>
          </a:xfrm>
        </p:spPr>
        <p:txBody>
          <a:bodyPr/>
          <a:lstStyle/>
          <a:p>
            <a:endParaRPr lang="fr-FR" dirty="0" smtClean="0"/>
          </a:p>
          <a:p>
            <a:r>
              <a:rPr lang="fr-FR" dirty="0" smtClean="0"/>
              <a:t>SGBD : Système de Gestion de Base de Données</a:t>
            </a:r>
            <a:r>
              <a:rPr lang="fr-FR" dirty="0"/>
              <a:t/>
            </a:r>
            <a:br>
              <a:rPr lang="fr-FR" dirty="0"/>
            </a:br>
            <a:r>
              <a:rPr lang="fr-FR" i="1" dirty="0" smtClean="0"/>
              <a:t>[DBMS : </a:t>
            </a:r>
            <a:r>
              <a:rPr lang="fr-FR" i="1" dirty="0" err="1" smtClean="0"/>
              <a:t>DataBase</a:t>
            </a:r>
            <a:r>
              <a:rPr lang="fr-FR" i="1" dirty="0" smtClean="0"/>
              <a:t> Management System]</a:t>
            </a:r>
          </a:p>
          <a:p>
            <a:endParaRPr lang="fr-FR" dirty="0" smtClean="0"/>
          </a:p>
          <a:p>
            <a:endParaRPr lang="fr-FR" dirty="0" smtClean="0"/>
          </a:p>
          <a:p>
            <a:r>
              <a:rPr lang="fr-FR" dirty="0" smtClean="0"/>
              <a:t>BDD : Base de Données</a:t>
            </a:r>
            <a:br>
              <a:rPr lang="fr-FR" dirty="0" smtClean="0"/>
            </a:br>
            <a:r>
              <a:rPr lang="fr-FR" i="1" dirty="0" smtClean="0"/>
              <a:t>[DB : </a:t>
            </a:r>
            <a:r>
              <a:rPr lang="fr-FR" i="1" dirty="0" err="1" smtClean="0"/>
              <a:t>DataBase</a:t>
            </a:r>
            <a:r>
              <a:rPr lang="fr-FR" i="1" dirty="0" smtClean="0"/>
              <a:t>]</a:t>
            </a:r>
          </a:p>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104</a:t>
            </a:fld>
            <a:endParaRPr lang="fr-BE"/>
          </a:p>
        </p:txBody>
      </p:sp>
    </p:spTree>
    <p:extLst>
      <p:ext uri="{BB962C8B-B14F-4D97-AF65-F5344CB8AC3E}">
        <p14:creationId xmlns:p14="http://schemas.microsoft.com/office/powerpoint/2010/main" val="3745262181"/>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SGBD &amp; BDD</a:t>
            </a:r>
            <a:endParaRPr lang="fr-FR" dirty="0"/>
          </a:p>
        </p:txBody>
      </p:sp>
      <p:sp>
        <p:nvSpPr>
          <p:cNvPr id="3" name="Espace réservé du contenu 2"/>
          <p:cNvSpPr>
            <a:spLocks noGrp="1"/>
          </p:cNvSpPr>
          <p:nvPr>
            <p:ph sz="half" idx="1"/>
          </p:nvPr>
        </p:nvSpPr>
        <p:spPr>
          <a:xfrm>
            <a:off x="457199" y="1600200"/>
            <a:ext cx="4330825" cy="5069160"/>
          </a:xfrm>
        </p:spPr>
        <p:txBody>
          <a:bodyPr>
            <a:normAutofit/>
          </a:bodyPr>
          <a:lstStyle/>
          <a:p>
            <a:r>
              <a:rPr lang="fr-FR" dirty="0" smtClean="0"/>
              <a:t>BDD : les données organisées dans un conteneur</a:t>
            </a:r>
          </a:p>
          <a:p>
            <a:endParaRPr lang="fr-FR" dirty="0" smtClean="0"/>
          </a:p>
          <a:p>
            <a:endParaRPr lang="fr-FR" dirty="0"/>
          </a:p>
          <a:p>
            <a:r>
              <a:rPr lang="fr-FR" dirty="0" smtClean="0"/>
              <a:t>SGBD : le système ou le logiciel qui gère les bases de données</a:t>
            </a:r>
          </a:p>
        </p:txBody>
      </p:sp>
      <p:graphicFrame>
        <p:nvGraphicFramePr>
          <p:cNvPr id="7" name="Tableau 6"/>
          <p:cNvGraphicFramePr>
            <a:graphicFrameLocks noGrp="1"/>
          </p:cNvGraphicFramePr>
          <p:nvPr>
            <p:extLst>
              <p:ext uri="{D42A27DB-BD31-4B8C-83A1-F6EECF244321}">
                <p14:modId xmlns:p14="http://schemas.microsoft.com/office/powerpoint/2010/main" val="2487030618"/>
              </p:ext>
            </p:extLst>
          </p:nvPr>
        </p:nvGraphicFramePr>
        <p:xfrm>
          <a:off x="6069923" y="1884432"/>
          <a:ext cx="2376488" cy="1112520"/>
        </p:xfrm>
        <a:graphic>
          <a:graphicData uri="http://schemas.openxmlformats.org/drawingml/2006/table">
            <a:tbl>
              <a:tblPr firstRow="1" bandRow="1">
                <a:tableStyleId>{5C22544A-7EE6-4342-B048-85BDC9FD1C3A}</a:tableStyleId>
              </a:tblPr>
              <a:tblGrid>
                <a:gridCol w="440055"/>
                <a:gridCol w="955993"/>
                <a:gridCol w="980440"/>
              </a:tblGrid>
              <a:tr h="370840">
                <a:tc>
                  <a:txBody>
                    <a:bodyPr/>
                    <a:lstStyle/>
                    <a:p>
                      <a:r>
                        <a:rPr lang="fr-FR" dirty="0" smtClean="0"/>
                        <a:t>ID</a:t>
                      </a:r>
                      <a:endParaRPr lang="fr-FR" dirty="0"/>
                    </a:p>
                  </a:txBody>
                  <a:tcPr/>
                </a:tc>
                <a:tc>
                  <a:txBody>
                    <a:bodyPr/>
                    <a:lstStyle/>
                    <a:p>
                      <a:r>
                        <a:rPr lang="fr-FR" dirty="0" smtClean="0"/>
                        <a:t>Nom</a:t>
                      </a:r>
                      <a:endParaRPr lang="fr-FR" dirty="0"/>
                    </a:p>
                  </a:txBody>
                  <a:tcPr/>
                </a:tc>
                <a:tc>
                  <a:txBody>
                    <a:bodyPr/>
                    <a:lstStyle/>
                    <a:p>
                      <a:r>
                        <a:rPr lang="fr-FR" dirty="0" err="1" smtClean="0"/>
                        <a:t>Prenom</a:t>
                      </a:r>
                      <a:endParaRPr lang="fr-FR" dirty="0"/>
                    </a:p>
                  </a:txBody>
                  <a:tcPr/>
                </a:tc>
              </a:tr>
              <a:tr h="370840">
                <a:tc>
                  <a:txBody>
                    <a:bodyPr/>
                    <a:lstStyle/>
                    <a:p>
                      <a:r>
                        <a:rPr lang="fr-FR" dirty="0" smtClean="0"/>
                        <a:t>1</a:t>
                      </a:r>
                      <a:endParaRPr lang="fr-FR" dirty="0"/>
                    </a:p>
                  </a:txBody>
                  <a:tcPr/>
                </a:tc>
                <a:tc>
                  <a:txBody>
                    <a:bodyPr/>
                    <a:lstStyle/>
                    <a:p>
                      <a:r>
                        <a:rPr lang="fr-FR" dirty="0" err="1" smtClean="0"/>
                        <a:t>Jaffal</a:t>
                      </a:r>
                      <a:endParaRPr lang="fr-FR" dirty="0"/>
                    </a:p>
                  </a:txBody>
                  <a:tcPr/>
                </a:tc>
                <a:tc>
                  <a:txBody>
                    <a:bodyPr/>
                    <a:lstStyle/>
                    <a:p>
                      <a:r>
                        <a:rPr lang="fr-FR" dirty="0" smtClean="0"/>
                        <a:t>Ali</a:t>
                      </a:r>
                      <a:endParaRPr lang="fr-FR" dirty="0"/>
                    </a:p>
                  </a:txBody>
                  <a:tcPr/>
                </a:tc>
              </a:tr>
              <a:tr h="370840">
                <a:tc>
                  <a:txBody>
                    <a:bodyPr/>
                    <a:lstStyle/>
                    <a:p>
                      <a:r>
                        <a:rPr lang="fr-FR" dirty="0" smtClean="0"/>
                        <a:t>2</a:t>
                      </a:r>
                      <a:endParaRPr lang="fr-FR" dirty="0"/>
                    </a:p>
                  </a:txBody>
                  <a:tcPr/>
                </a:tc>
                <a:tc>
                  <a:txBody>
                    <a:bodyPr/>
                    <a:lstStyle/>
                    <a:p>
                      <a:r>
                        <a:rPr lang="fr-FR" dirty="0" err="1" smtClean="0"/>
                        <a:t>Boissier</a:t>
                      </a:r>
                      <a:endParaRPr lang="fr-FR" dirty="0"/>
                    </a:p>
                  </a:txBody>
                  <a:tcPr/>
                </a:tc>
                <a:tc>
                  <a:txBody>
                    <a:bodyPr/>
                    <a:lstStyle/>
                    <a:p>
                      <a:r>
                        <a:rPr lang="fr-FR" dirty="0" smtClean="0"/>
                        <a:t>Fabrice</a:t>
                      </a:r>
                      <a:endParaRPr lang="fr-FR" dirty="0"/>
                    </a:p>
                  </a:txBody>
                  <a:tcPr/>
                </a:tc>
              </a:tr>
            </a:tbl>
          </a:graphicData>
        </a:graphic>
      </p:graphicFrame>
      <p:sp>
        <p:nvSpPr>
          <p:cNvPr id="8" name="ZoneTexte 7"/>
          <p:cNvSpPr txBox="1"/>
          <p:nvPr/>
        </p:nvSpPr>
        <p:spPr>
          <a:xfrm>
            <a:off x="6012160" y="2987660"/>
            <a:ext cx="2448272" cy="369332"/>
          </a:xfrm>
          <a:prstGeom prst="rect">
            <a:avLst/>
          </a:prstGeom>
          <a:noFill/>
        </p:spPr>
        <p:txBody>
          <a:bodyPr wrap="square" rtlCol="0">
            <a:spAutoFit/>
          </a:bodyPr>
          <a:lstStyle/>
          <a:p>
            <a:pPr algn="ctr"/>
            <a:r>
              <a:rPr lang="fr-FR" dirty="0" smtClean="0"/>
              <a:t>Table : Personne</a:t>
            </a:r>
            <a:endParaRPr lang="fr-FR" dirty="0"/>
          </a:p>
        </p:txBody>
      </p:sp>
      <p:grpSp>
        <p:nvGrpSpPr>
          <p:cNvPr id="14" name="Groupe 13"/>
          <p:cNvGrpSpPr/>
          <p:nvPr/>
        </p:nvGrpSpPr>
        <p:grpSpPr>
          <a:xfrm>
            <a:off x="4788024" y="1268760"/>
            <a:ext cx="2592288" cy="369332"/>
            <a:chOff x="5724128" y="2564904"/>
            <a:chExt cx="2592288" cy="369332"/>
          </a:xfrm>
        </p:grpSpPr>
        <p:sp>
          <p:nvSpPr>
            <p:cNvPr id="10" name="ZoneTexte 9"/>
            <p:cNvSpPr txBox="1"/>
            <p:nvPr/>
          </p:nvSpPr>
          <p:spPr>
            <a:xfrm>
              <a:off x="5724128" y="2564904"/>
              <a:ext cx="1080120" cy="369332"/>
            </a:xfrm>
            <a:prstGeom prst="rect">
              <a:avLst/>
            </a:prstGeom>
            <a:noFill/>
          </p:spPr>
          <p:txBody>
            <a:bodyPr wrap="square" rtlCol="0">
              <a:spAutoFit/>
            </a:bodyPr>
            <a:lstStyle/>
            <a:p>
              <a:r>
                <a:rPr lang="fr-FR" dirty="0" smtClean="0"/>
                <a:t>Personne</a:t>
              </a:r>
              <a:endParaRPr lang="fr-FR" dirty="0"/>
            </a:p>
          </p:txBody>
        </p:sp>
        <p:sp>
          <p:nvSpPr>
            <p:cNvPr id="11" name="ZoneTexte 10"/>
            <p:cNvSpPr txBox="1"/>
            <p:nvPr/>
          </p:nvSpPr>
          <p:spPr>
            <a:xfrm>
              <a:off x="7596336" y="2564904"/>
              <a:ext cx="720080" cy="369332"/>
            </a:xfrm>
            <a:prstGeom prst="rect">
              <a:avLst/>
            </a:prstGeom>
            <a:noFill/>
          </p:spPr>
          <p:txBody>
            <a:bodyPr wrap="square" rtlCol="0">
              <a:spAutoFit/>
            </a:bodyPr>
            <a:lstStyle/>
            <a:p>
              <a:r>
                <a:rPr lang="fr-FR" dirty="0" smtClean="0"/>
                <a:t>Cours</a:t>
              </a:r>
              <a:endParaRPr lang="fr-FR" dirty="0"/>
            </a:p>
          </p:txBody>
        </p:sp>
        <p:cxnSp>
          <p:nvCxnSpPr>
            <p:cNvPr id="13" name="Connecteur droit 12"/>
            <p:cNvCxnSpPr>
              <a:stCxn id="10" idx="3"/>
              <a:endCxn id="11" idx="1"/>
            </p:cNvCxnSpPr>
            <p:nvPr/>
          </p:nvCxnSpPr>
          <p:spPr>
            <a:xfrm>
              <a:off x="6804248" y="2749570"/>
              <a:ext cx="7920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6" name="Image 15" descr="databas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7984" y="1845771"/>
            <a:ext cx="1042805" cy="1042805"/>
          </a:xfrm>
          <a:prstGeom prst="rect">
            <a:avLst/>
          </a:prstGeom>
        </p:spPr>
      </p:pic>
      <p:grpSp>
        <p:nvGrpSpPr>
          <p:cNvPr id="60" name="Groupe 59"/>
          <p:cNvGrpSpPr/>
          <p:nvPr/>
        </p:nvGrpSpPr>
        <p:grpSpPr>
          <a:xfrm>
            <a:off x="5062482" y="3965893"/>
            <a:ext cx="3757990" cy="2703467"/>
            <a:chOff x="5062482" y="3965893"/>
            <a:chExt cx="3757990" cy="2703467"/>
          </a:xfrm>
        </p:grpSpPr>
        <p:pic>
          <p:nvPicPr>
            <p:cNvPr id="20" name="Image 19"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2482" y="4725144"/>
              <a:ext cx="1021686" cy="1080120"/>
            </a:xfrm>
            <a:prstGeom prst="rect">
              <a:avLst/>
            </a:prstGeom>
          </p:spPr>
        </p:pic>
        <p:grpSp>
          <p:nvGrpSpPr>
            <p:cNvPr id="59" name="Groupe 58"/>
            <p:cNvGrpSpPr/>
            <p:nvPr/>
          </p:nvGrpSpPr>
          <p:grpSpPr>
            <a:xfrm>
              <a:off x="7321878" y="4330411"/>
              <a:ext cx="1498594" cy="1474853"/>
              <a:chOff x="7321878" y="4330411"/>
              <a:chExt cx="1498594" cy="1474853"/>
            </a:xfrm>
          </p:grpSpPr>
          <p:pic>
            <p:nvPicPr>
              <p:cNvPr id="56" name="Image 55" descr="databas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7667" y="4330411"/>
                <a:ext cx="1042805" cy="1042805"/>
              </a:xfrm>
              <a:prstGeom prst="rect">
                <a:avLst/>
              </a:prstGeom>
            </p:spPr>
          </p:pic>
          <p:pic>
            <p:nvPicPr>
              <p:cNvPr id="17" name="Image 16" descr="server1.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21878" y="4725144"/>
                <a:ext cx="1021686" cy="1080120"/>
              </a:xfrm>
              <a:prstGeom prst="rect">
                <a:avLst/>
              </a:prstGeom>
            </p:spPr>
          </p:pic>
        </p:grpSp>
        <p:cxnSp>
          <p:nvCxnSpPr>
            <p:cNvPr id="24" name="Connecteur droit 23"/>
            <p:cNvCxnSpPr>
              <a:stCxn id="20" idx="3"/>
              <a:endCxn id="17" idx="1"/>
            </p:cNvCxnSpPr>
            <p:nvPr/>
          </p:nvCxnSpPr>
          <p:spPr>
            <a:xfrm>
              <a:off x="6084168" y="5265204"/>
              <a:ext cx="123771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e 47"/>
            <p:cNvGrpSpPr/>
            <p:nvPr/>
          </p:nvGrpSpPr>
          <p:grpSpPr>
            <a:xfrm>
              <a:off x="5422522" y="3965893"/>
              <a:ext cx="1885782" cy="759251"/>
              <a:chOff x="5422522" y="3679207"/>
              <a:chExt cx="1885782" cy="759251"/>
            </a:xfrm>
          </p:grpSpPr>
          <p:sp>
            <p:nvSpPr>
              <p:cNvPr id="25" name="ZoneTexte 24"/>
              <p:cNvSpPr txBox="1"/>
              <p:nvPr/>
            </p:nvSpPr>
            <p:spPr>
              <a:xfrm>
                <a:off x="5422522" y="3679207"/>
                <a:ext cx="1885782" cy="646331"/>
              </a:xfrm>
              <a:prstGeom prst="rect">
                <a:avLst/>
              </a:prstGeom>
              <a:noFill/>
            </p:spPr>
            <p:txBody>
              <a:bodyPr wrap="square" rtlCol="0">
                <a:spAutoFit/>
              </a:bodyPr>
              <a:lstStyle/>
              <a:p>
                <a:pPr algn="ctr"/>
                <a:r>
                  <a:rPr lang="fr-FR" dirty="0" smtClean="0"/>
                  <a:t>SELECT * FROM Personne</a:t>
                </a:r>
                <a:endParaRPr lang="fr-FR" dirty="0"/>
              </a:p>
            </p:txBody>
          </p:sp>
          <p:sp>
            <p:nvSpPr>
              <p:cNvPr id="47" name="Flèche droite 46"/>
              <p:cNvSpPr/>
              <p:nvPr/>
            </p:nvSpPr>
            <p:spPr>
              <a:xfrm>
                <a:off x="6156176" y="4291750"/>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0" name="Groupe 49"/>
            <p:cNvGrpSpPr/>
            <p:nvPr/>
          </p:nvGrpSpPr>
          <p:grpSpPr>
            <a:xfrm>
              <a:off x="6358626" y="5876321"/>
              <a:ext cx="1957790" cy="793039"/>
              <a:chOff x="6358626" y="5516281"/>
              <a:chExt cx="1957790" cy="793039"/>
            </a:xfrm>
          </p:grpSpPr>
          <p:sp>
            <p:nvSpPr>
              <p:cNvPr id="27" name="ZoneTexte 26"/>
              <p:cNvSpPr txBox="1"/>
              <p:nvPr/>
            </p:nvSpPr>
            <p:spPr>
              <a:xfrm>
                <a:off x="6358626" y="5662989"/>
                <a:ext cx="1957790" cy="646331"/>
              </a:xfrm>
              <a:prstGeom prst="rect">
                <a:avLst/>
              </a:prstGeom>
              <a:noFill/>
            </p:spPr>
            <p:txBody>
              <a:bodyPr wrap="square" rtlCol="0">
                <a:spAutoFit/>
              </a:bodyPr>
              <a:lstStyle/>
              <a:p>
                <a:r>
                  <a:rPr lang="fr-FR" dirty="0" smtClean="0"/>
                  <a:t>1:Jaffal:Ali ; 2:Boissier:Fabrice ;</a:t>
                </a:r>
                <a:endParaRPr lang="fr-FR" dirty="0"/>
              </a:p>
            </p:txBody>
          </p:sp>
          <p:sp>
            <p:nvSpPr>
              <p:cNvPr id="49" name="Flèche droite 48"/>
              <p:cNvSpPr/>
              <p:nvPr/>
            </p:nvSpPr>
            <p:spPr>
              <a:xfrm rot="10800000">
                <a:off x="6804248" y="5516281"/>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sp>
        <p:nvSpPr>
          <p:cNvPr id="4" name="Espace réservé du numéro de diapositive 3"/>
          <p:cNvSpPr>
            <a:spLocks noGrp="1"/>
          </p:cNvSpPr>
          <p:nvPr>
            <p:ph type="sldNum" sz="quarter" idx="12"/>
          </p:nvPr>
        </p:nvSpPr>
        <p:spPr/>
        <p:txBody>
          <a:bodyPr/>
          <a:lstStyle/>
          <a:p>
            <a:fld id="{CF4668DC-857F-487D-BFFA-8C0CA5037977}" type="slidenum">
              <a:rPr lang="fr-BE" smtClean="0"/>
              <a:t>105</a:t>
            </a:fld>
            <a:endParaRPr lang="fr-BE"/>
          </a:p>
        </p:txBody>
      </p:sp>
    </p:spTree>
    <p:extLst>
      <p:ext uri="{BB962C8B-B14F-4D97-AF65-F5344CB8AC3E}">
        <p14:creationId xmlns:p14="http://schemas.microsoft.com/office/powerpoint/2010/main" val="49062142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SGBD &amp; BDD</a:t>
            </a:r>
            <a:endParaRPr lang="fr-FR" dirty="0"/>
          </a:p>
        </p:txBody>
      </p:sp>
      <p:sp>
        <p:nvSpPr>
          <p:cNvPr id="62" name="Espace réservé du contenu 61"/>
          <p:cNvSpPr>
            <a:spLocks noGrp="1"/>
          </p:cNvSpPr>
          <p:nvPr>
            <p:ph idx="1"/>
          </p:nvPr>
        </p:nvSpPr>
        <p:spPr/>
        <p:txBody>
          <a:bodyPr/>
          <a:lstStyle/>
          <a:p>
            <a:r>
              <a:rPr lang="fr-FR" dirty="0" smtClean="0"/>
              <a:t>« Avant » : on organisait soi-même un disque ou un fichier, et on codait un bout de programme spécifique pour naviguer dedans (et effectuer des lectures/écritures)</a:t>
            </a:r>
            <a:endParaRPr lang="fr-FR" dirty="0"/>
          </a:p>
        </p:txBody>
      </p:sp>
      <p:pic>
        <p:nvPicPr>
          <p:cNvPr id="20" name="Image 19" descr="server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018" y="4780733"/>
            <a:ext cx="1021686" cy="1080120"/>
          </a:xfrm>
          <a:prstGeom prst="rect">
            <a:avLst/>
          </a:prstGeom>
        </p:spPr>
      </p:pic>
      <p:cxnSp>
        <p:nvCxnSpPr>
          <p:cNvPr id="24" name="Connecteur droit 23"/>
          <p:cNvCxnSpPr>
            <a:stCxn id="20" idx="3"/>
          </p:cNvCxnSpPr>
          <p:nvPr/>
        </p:nvCxnSpPr>
        <p:spPr>
          <a:xfrm>
            <a:off x="1907704" y="5320793"/>
            <a:ext cx="424847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611560" y="5949280"/>
            <a:ext cx="1656184" cy="369332"/>
          </a:xfrm>
          <a:prstGeom prst="rect">
            <a:avLst/>
          </a:prstGeom>
          <a:noFill/>
        </p:spPr>
        <p:txBody>
          <a:bodyPr wrap="square" rtlCol="0">
            <a:spAutoFit/>
          </a:bodyPr>
          <a:lstStyle/>
          <a:p>
            <a:pPr algn="ctr"/>
            <a:r>
              <a:rPr lang="fr-FR" dirty="0" smtClean="0"/>
              <a:t>Application</a:t>
            </a:r>
            <a:endParaRPr lang="fr-FR" dirty="0"/>
          </a:p>
        </p:txBody>
      </p:sp>
      <p:sp>
        <p:nvSpPr>
          <p:cNvPr id="51" name="ZoneTexte 50"/>
          <p:cNvSpPr txBox="1"/>
          <p:nvPr/>
        </p:nvSpPr>
        <p:spPr>
          <a:xfrm>
            <a:off x="6509907" y="3779748"/>
            <a:ext cx="1426586" cy="369332"/>
          </a:xfrm>
          <a:prstGeom prst="rect">
            <a:avLst/>
          </a:prstGeom>
          <a:noFill/>
        </p:spPr>
        <p:txBody>
          <a:bodyPr wrap="square" rtlCol="0">
            <a:spAutoFit/>
          </a:bodyPr>
          <a:lstStyle/>
          <a:p>
            <a:pPr algn="ctr"/>
            <a:r>
              <a:rPr lang="fr-FR" dirty="0" smtClean="0"/>
              <a:t>BDD</a:t>
            </a:r>
            <a:endParaRPr lang="fr-FR" dirty="0"/>
          </a:p>
        </p:txBody>
      </p:sp>
      <p:grpSp>
        <p:nvGrpSpPr>
          <p:cNvPr id="52" name="Groupe 51"/>
          <p:cNvGrpSpPr/>
          <p:nvPr/>
        </p:nvGrpSpPr>
        <p:grpSpPr>
          <a:xfrm>
            <a:off x="1907704" y="4028871"/>
            <a:ext cx="3456384" cy="1200329"/>
            <a:chOff x="1979712" y="4028871"/>
            <a:chExt cx="3456384" cy="1200329"/>
          </a:xfrm>
        </p:grpSpPr>
        <p:sp>
          <p:nvSpPr>
            <p:cNvPr id="46" name="ZoneTexte 45"/>
            <p:cNvSpPr txBox="1"/>
            <p:nvPr/>
          </p:nvSpPr>
          <p:spPr>
            <a:xfrm>
              <a:off x="1979712" y="4028871"/>
              <a:ext cx="3456384" cy="1200329"/>
            </a:xfrm>
            <a:prstGeom prst="rect">
              <a:avLst/>
            </a:prstGeom>
            <a:noFill/>
          </p:spPr>
          <p:txBody>
            <a:bodyPr wrap="square" rtlCol="0">
              <a:spAutoFit/>
            </a:bodyPr>
            <a:lstStyle/>
            <a:p>
              <a:r>
                <a:rPr lang="fr-FR" i="1" dirty="0" smtClean="0"/>
                <a:t>(</a:t>
              </a:r>
              <a:r>
                <a:rPr lang="fr-FR" i="1" dirty="0" err="1" smtClean="0"/>
                <a:t>Search</a:t>
              </a:r>
              <a:r>
                <a:rPr lang="fr-FR" i="1" dirty="0" smtClean="0"/>
                <a:t> for « </a:t>
              </a:r>
              <a:r>
                <a:rPr lang="fr-FR" i="1" dirty="0" err="1" smtClean="0"/>
                <a:t>handle</a:t>
              </a:r>
              <a:r>
                <a:rPr lang="fr-FR" i="1" dirty="0" smtClean="0"/>
                <a:t> » description)</a:t>
              </a:r>
            </a:p>
            <a:p>
              <a:r>
                <a:rPr lang="fr-FR" dirty="0" err="1" smtClean="0"/>
                <a:t>Get</a:t>
              </a:r>
              <a:r>
                <a:rPr lang="fr-FR" dirty="0" smtClean="0"/>
                <a:t> /car/</a:t>
              </a:r>
              <a:r>
                <a:rPr lang="fr-FR" dirty="0" err="1" smtClean="0"/>
                <a:t>door</a:t>
              </a:r>
              <a:r>
                <a:rPr lang="fr-FR" dirty="0" smtClean="0"/>
                <a:t>/</a:t>
              </a:r>
              <a:r>
                <a:rPr lang="fr-FR" dirty="0" err="1" smtClean="0"/>
                <a:t>handle</a:t>
              </a:r>
              <a:r>
                <a:rPr lang="fr-FR" dirty="0" smtClean="0"/>
                <a:t>/description</a:t>
              </a:r>
            </a:p>
            <a:p>
              <a:r>
                <a:rPr lang="fr-FR" dirty="0" smtClean="0"/>
                <a:t>[</a:t>
              </a:r>
              <a:r>
                <a:rPr lang="fr-FR" dirty="0" err="1" smtClean="0"/>
                <a:t>Seek</a:t>
              </a:r>
              <a:r>
                <a:rPr lang="fr-FR" dirty="0" smtClean="0"/>
                <a:t> Disc 1, </a:t>
              </a:r>
              <a:r>
                <a:rPr lang="fr-FR" dirty="0" err="1" smtClean="0"/>
                <a:t>Track</a:t>
              </a:r>
              <a:r>
                <a:rPr lang="fr-FR" dirty="0" smtClean="0"/>
                <a:t> 4, Block 2</a:t>
              </a:r>
            </a:p>
            <a:p>
              <a:r>
                <a:rPr lang="fr-FR" dirty="0" smtClean="0"/>
                <a:t>&amp; </a:t>
              </a:r>
              <a:r>
                <a:rPr lang="fr-FR" dirty="0" err="1" smtClean="0"/>
                <a:t>Extract</a:t>
              </a:r>
              <a:r>
                <a:rPr lang="fr-FR" dirty="0" smtClean="0"/>
                <a:t> 2 blocks]</a:t>
              </a:r>
            </a:p>
          </p:txBody>
        </p:sp>
        <p:sp>
          <p:nvSpPr>
            <p:cNvPr id="55" name="Flèche droite 54"/>
            <p:cNvSpPr/>
            <p:nvPr/>
          </p:nvSpPr>
          <p:spPr>
            <a:xfrm>
              <a:off x="4067944" y="5010484"/>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7" name="Groupe 56"/>
          <p:cNvGrpSpPr/>
          <p:nvPr/>
        </p:nvGrpSpPr>
        <p:grpSpPr>
          <a:xfrm>
            <a:off x="5148064" y="5589240"/>
            <a:ext cx="864096" cy="504056"/>
            <a:chOff x="5508104" y="5517232"/>
            <a:chExt cx="864096" cy="504056"/>
          </a:xfrm>
        </p:grpSpPr>
        <p:grpSp>
          <p:nvGrpSpPr>
            <p:cNvPr id="54" name="Groupe 53"/>
            <p:cNvGrpSpPr/>
            <p:nvPr/>
          </p:nvGrpSpPr>
          <p:grpSpPr>
            <a:xfrm>
              <a:off x="5724128" y="5733256"/>
              <a:ext cx="648072" cy="288032"/>
              <a:chOff x="5652120" y="5661248"/>
              <a:chExt cx="648072" cy="288032"/>
            </a:xfrm>
          </p:grpSpPr>
          <p:sp>
            <p:nvSpPr>
              <p:cNvPr id="53" name="Rectangle 52"/>
              <p:cNvSpPr/>
              <p:nvPr/>
            </p:nvSpPr>
            <p:spPr>
              <a:xfrm>
                <a:off x="5652120" y="5661248"/>
                <a:ext cx="28803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p:cNvSpPr/>
              <p:nvPr/>
            </p:nvSpPr>
            <p:spPr>
              <a:xfrm>
                <a:off x="6012160" y="5661248"/>
                <a:ext cx="288032"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1" name="Flèche droite 60"/>
            <p:cNvSpPr/>
            <p:nvPr/>
          </p:nvSpPr>
          <p:spPr>
            <a:xfrm rot="10800000">
              <a:off x="5508104" y="5517232"/>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69" name="Rectangle 68"/>
          <p:cNvSpPr/>
          <p:nvPr/>
        </p:nvSpPr>
        <p:spPr>
          <a:xfrm>
            <a:off x="6057979" y="4148340"/>
            <a:ext cx="2330445" cy="2344906"/>
          </a:xfrm>
          <a:prstGeom prst="rect">
            <a:avLst/>
          </a:prstGeom>
          <a:blipFill dpi="0" rotWithShape="1">
            <a:blip r:embed="rId4">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fr-FR"/>
          </a:p>
        </p:txBody>
      </p:sp>
      <p:pic>
        <p:nvPicPr>
          <p:cNvPr id="71" name="Image 7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6662530" y="4509120"/>
            <a:ext cx="1121341" cy="1121341"/>
          </a:xfrm>
          <a:prstGeom prst="rect">
            <a:avLst/>
          </a:prstGeom>
        </p:spPr>
      </p:pic>
      <p:pic>
        <p:nvPicPr>
          <p:cNvPr id="74" name="Image 7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9879" y="5301208"/>
            <a:ext cx="586643" cy="845270"/>
          </a:xfrm>
          <a:prstGeom prst="rect">
            <a:avLst/>
          </a:prstGeom>
        </p:spPr>
      </p:pic>
      <p:sp>
        <p:nvSpPr>
          <p:cNvPr id="3" name="Espace réservé du numéro de diapositive 2"/>
          <p:cNvSpPr>
            <a:spLocks noGrp="1"/>
          </p:cNvSpPr>
          <p:nvPr>
            <p:ph type="sldNum" sz="quarter" idx="12"/>
          </p:nvPr>
        </p:nvSpPr>
        <p:spPr/>
        <p:txBody>
          <a:bodyPr/>
          <a:lstStyle/>
          <a:p>
            <a:fld id="{CF4668DC-857F-487D-BFFA-8C0CA5037977}" type="slidenum">
              <a:rPr lang="fr-BE" smtClean="0"/>
              <a:t>106</a:t>
            </a:fld>
            <a:endParaRPr lang="fr-BE"/>
          </a:p>
        </p:txBody>
      </p:sp>
    </p:spTree>
    <p:extLst>
      <p:ext uri="{BB962C8B-B14F-4D97-AF65-F5344CB8AC3E}">
        <p14:creationId xmlns:p14="http://schemas.microsoft.com/office/powerpoint/2010/main" val="2454718922"/>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SGBD &amp; BDD</a:t>
            </a:r>
            <a:endParaRPr lang="fr-FR" dirty="0"/>
          </a:p>
        </p:txBody>
      </p:sp>
      <p:sp>
        <p:nvSpPr>
          <p:cNvPr id="3" name="Espace réservé du contenu 2"/>
          <p:cNvSpPr>
            <a:spLocks noGrp="1"/>
          </p:cNvSpPr>
          <p:nvPr>
            <p:ph idx="1"/>
          </p:nvPr>
        </p:nvSpPr>
        <p:spPr>
          <a:xfrm>
            <a:off x="457200" y="1600200"/>
            <a:ext cx="8363272" cy="4525963"/>
          </a:xfrm>
        </p:spPr>
        <p:txBody>
          <a:bodyPr>
            <a:normAutofit/>
          </a:bodyPr>
          <a:lstStyle/>
          <a:p>
            <a:r>
              <a:rPr lang="fr-FR" dirty="0" smtClean="0"/>
              <a:t>Aujourd’hui : usage d’un pilote logiciel effectuant les transactions avec le SGBD</a:t>
            </a:r>
          </a:p>
          <a:p>
            <a:pPr lvl="1"/>
            <a:r>
              <a:rPr lang="fr-FR" dirty="0" smtClean="0"/>
              <a:t>API, bibliothèque, … extension permettant de mettre du SQL dans un langage de programmation, et de récupérer un tableau réponse</a:t>
            </a:r>
          </a:p>
        </p:txBody>
      </p:sp>
      <p:pic>
        <p:nvPicPr>
          <p:cNvPr id="20" name="Image 19" descr="server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6018" y="4780733"/>
            <a:ext cx="1021686" cy="1080120"/>
          </a:xfrm>
          <a:prstGeom prst="rect">
            <a:avLst/>
          </a:prstGeom>
        </p:spPr>
      </p:pic>
      <p:grpSp>
        <p:nvGrpSpPr>
          <p:cNvPr id="59" name="Groupe 58"/>
          <p:cNvGrpSpPr/>
          <p:nvPr/>
        </p:nvGrpSpPr>
        <p:grpSpPr>
          <a:xfrm>
            <a:off x="6804248" y="4386000"/>
            <a:ext cx="1498594" cy="1474853"/>
            <a:chOff x="7321878" y="4330411"/>
            <a:chExt cx="1498594" cy="1474853"/>
          </a:xfrm>
        </p:grpSpPr>
        <p:pic>
          <p:nvPicPr>
            <p:cNvPr id="56" name="Image 55" descr="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7667" y="4330411"/>
              <a:ext cx="1042805" cy="1042805"/>
            </a:xfrm>
            <a:prstGeom prst="rect">
              <a:avLst/>
            </a:prstGeom>
          </p:spPr>
        </p:pic>
        <p:pic>
          <p:nvPicPr>
            <p:cNvPr id="17" name="Image 16" descr="server1.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1878" y="4725144"/>
              <a:ext cx="1021686" cy="1080120"/>
            </a:xfrm>
            <a:prstGeom prst="rect">
              <a:avLst/>
            </a:prstGeom>
          </p:spPr>
        </p:pic>
      </p:grpSp>
      <p:cxnSp>
        <p:nvCxnSpPr>
          <p:cNvPr id="24" name="Connecteur droit 23"/>
          <p:cNvCxnSpPr>
            <a:stCxn id="4" idx="3"/>
            <a:endCxn id="17" idx="1"/>
          </p:cNvCxnSpPr>
          <p:nvPr/>
        </p:nvCxnSpPr>
        <p:spPr>
          <a:xfrm>
            <a:off x="4506645" y="5320793"/>
            <a:ext cx="229760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8" name="Groupe 47"/>
          <p:cNvGrpSpPr/>
          <p:nvPr/>
        </p:nvGrpSpPr>
        <p:grpSpPr>
          <a:xfrm>
            <a:off x="1894130" y="4149080"/>
            <a:ext cx="1885782" cy="864096"/>
            <a:chOff x="5422522" y="3574362"/>
            <a:chExt cx="1885782" cy="864096"/>
          </a:xfrm>
        </p:grpSpPr>
        <p:sp>
          <p:nvSpPr>
            <p:cNvPr id="25" name="ZoneTexte 24"/>
            <p:cNvSpPr txBox="1"/>
            <p:nvPr/>
          </p:nvSpPr>
          <p:spPr>
            <a:xfrm>
              <a:off x="5422522" y="3574362"/>
              <a:ext cx="1885782" cy="646331"/>
            </a:xfrm>
            <a:prstGeom prst="rect">
              <a:avLst/>
            </a:prstGeom>
            <a:noFill/>
          </p:spPr>
          <p:txBody>
            <a:bodyPr wrap="square" rtlCol="0">
              <a:spAutoFit/>
            </a:bodyPr>
            <a:lstStyle/>
            <a:p>
              <a:pPr algn="ctr"/>
              <a:r>
                <a:rPr lang="fr-FR" dirty="0" smtClean="0"/>
                <a:t>SELECT * FROM Personne</a:t>
              </a:r>
              <a:endParaRPr lang="fr-FR" dirty="0"/>
            </a:p>
          </p:txBody>
        </p:sp>
        <p:sp>
          <p:nvSpPr>
            <p:cNvPr id="47" name="Flèche droite 46"/>
            <p:cNvSpPr/>
            <p:nvPr/>
          </p:nvSpPr>
          <p:spPr>
            <a:xfrm>
              <a:off x="6156176" y="4291750"/>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50" name="Groupe 49"/>
          <p:cNvGrpSpPr/>
          <p:nvPr/>
        </p:nvGrpSpPr>
        <p:grpSpPr>
          <a:xfrm>
            <a:off x="5076056" y="5589240"/>
            <a:ext cx="1957790" cy="862355"/>
            <a:chOff x="6358626" y="5516281"/>
            <a:chExt cx="1957790" cy="862355"/>
          </a:xfrm>
        </p:grpSpPr>
        <p:sp>
          <p:nvSpPr>
            <p:cNvPr id="27" name="ZoneTexte 26"/>
            <p:cNvSpPr txBox="1"/>
            <p:nvPr/>
          </p:nvSpPr>
          <p:spPr>
            <a:xfrm>
              <a:off x="6358626" y="5732305"/>
              <a:ext cx="1957790" cy="646331"/>
            </a:xfrm>
            <a:prstGeom prst="rect">
              <a:avLst/>
            </a:prstGeom>
            <a:noFill/>
          </p:spPr>
          <p:txBody>
            <a:bodyPr wrap="square" rtlCol="0">
              <a:spAutoFit/>
            </a:bodyPr>
            <a:lstStyle/>
            <a:p>
              <a:r>
                <a:rPr lang="fr-FR" dirty="0" smtClean="0"/>
                <a:t>1:Jaffal:Ali ; 2:Boissier:Fabrice ;</a:t>
              </a:r>
              <a:endParaRPr lang="fr-FR" dirty="0"/>
            </a:p>
          </p:txBody>
        </p:sp>
        <p:sp>
          <p:nvSpPr>
            <p:cNvPr id="49" name="Flèche droite 48"/>
            <p:cNvSpPr/>
            <p:nvPr/>
          </p:nvSpPr>
          <p:spPr>
            <a:xfrm rot="10800000">
              <a:off x="6804248" y="5516281"/>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 name="Imag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2549" y="4888745"/>
            <a:ext cx="864096" cy="864096"/>
          </a:xfrm>
          <a:prstGeom prst="rect">
            <a:avLst/>
          </a:prstGeom>
        </p:spPr>
      </p:pic>
      <p:cxnSp>
        <p:nvCxnSpPr>
          <p:cNvPr id="15" name="Connecteur droit 14"/>
          <p:cNvCxnSpPr>
            <a:stCxn id="20" idx="3"/>
            <a:endCxn id="4" idx="1"/>
          </p:cNvCxnSpPr>
          <p:nvPr/>
        </p:nvCxnSpPr>
        <p:spPr>
          <a:xfrm>
            <a:off x="1907704" y="5320793"/>
            <a:ext cx="173484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611560" y="5949280"/>
            <a:ext cx="1656184" cy="369332"/>
          </a:xfrm>
          <a:prstGeom prst="rect">
            <a:avLst/>
          </a:prstGeom>
          <a:noFill/>
        </p:spPr>
        <p:txBody>
          <a:bodyPr wrap="square" rtlCol="0">
            <a:spAutoFit/>
          </a:bodyPr>
          <a:lstStyle/>
          <a:p>
            <a:pPr algn="ctr"/>
            <a:r>
              <a:rPr lang="fr-FR" dirty="0" smtClean="0"/>
              <a:t>Serveur Web</a:t>
            </a:r>
            <a:endParaRPr lang="fr-FR" dirty="0"/>
          </a:p>
        </p:txBody>
      </p:sp>
      <p:sp>
        <p:nvSpPr>
          <p:cNvPr id="51" name="ZoneTexte 50"/>
          <p:cNvSpPr txBox="1"/>
          <p:nvPr/>
        </p:nvSpPr>
        <p:spPr>
          <a:xfrm>
            <a:off x="6876256" y="5877272"/>
            <a:ext cx="1426586" cy="369332"/>
          </a:xfrm>
          <a:prstGeom prst="rect">
            <a:avLst/>
          </a:prstGeom>
          <a:noFill/>
        </p:spPr>
        <p:txBody>
          <a:bodyPr wrap="square" rtlCol="0">
            <a:spAutoFit/>
          </a:bodyPr>
          <a:lstStyle/>
          <a:p>
            <a:pPr algn="ctr"/>
            <a:r>
              <a:rPr lang="fr-FR" dirty="0" smtClean="0"/>
              <a:t>SGBD</a:t>
            </a:r>
            <a:endParaRPr lang="fr-FR" dirty="0"/>
          </a:p>
        </p:txBody>
      </p:sp>
      <p:sp>
        <p:nvSpPr>
          <p:cNvPr id="41" name="ZoneTexte 40"/>
          <p:cNvSpPr txBox="1"/>
          <p:nvPr/>
        </p:nvSpPr>
        <p:spPr>
          <a:xfrm>
            <a:off x="3114168" y="5805264"/>
            <a:ext cx="1925079" cy="646331"/>
          </a:xfrm>
          <a:prstGeom prst="rect">
            <a:avLst/>
          </a:prstGeom>
          <a:noFill/>
        </p:spPr>
        <p:txBody>
          <a:bodyPr wrap="none" rtlCol="0">
            <a:spAutoFit/>
          </a:bodyPr>
          <a:lstStyle/>
          <a:p>
            <a:pPr algn="ctr"/>
            <a:r>
              <a:rPr lang="fr-FR" dirty="0" smtClean="0"/>
              <a:t>Connecteur</a:t>
            </a:r>
            <a:br>
              <a:rPr lang="fr-FR" dirty="0" smtClean="0"/>
            </a:br>
            <a:r>
              <a:rPr lang="fr-FR" dirty="0" smtClean="0"/>
              <a:t>(API, extension, …)</a:t>
            </a:r>
            <a:endParaRPr lang="fr-FR"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107</a:t>
            </a:fld>
            <a:endParaRPr lang="fr-BE"/>
          </a:p>
        </p:txBody>
      </p:sp>
    </p:spTree>
    <p:extLst>
      <p:ext uri="{BB962C8B-B14F-4D97-AF65-F5344CB8AC3E}">
        <p14:creationId xmlns:p14="http://schemas.microsoft.com/office/powerpoint/2010/main" val="1059082346"/>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PHP &amp; SGBD : Connecteurs</a:t>
            </a:r>
            <a:endParaRPr lang="fr-FR" dirty="0"/>
          </a:p>
        </p:txBody>
      </p:sp>
      <p:cxnSp>
        <p:nvCxnSpPr>
          <p:cNvPr id="10" name="Connecteur droit avec flèche 9"/>
          <p:cNvCxnSpPr>
            <a:stCxn id="7" idx="3"/>
            <a:endCxn id="9" idx="1"/>
          </p:cNvCxnSpPr>
          <p:nvPr/>
        </p:nvCxnSpPr>
        <p:spPr>
          <a:xfrm>
            <a:off x="2233051" y="4052232"/>
            <a:ext cx="108012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1" name="Connecteur droit avec flèche 10"/>
          <p:cNvCxnSpPr>
            <a:stCxn id="34" idx="3"/>
            <a:endCxn id="8" idx="1"/>
          </p:cNvCxnSpPr>
          <p:nvPr/>
        </p:nvCxnSpPr>
        <p:spPr>
          <a:xfrm>
            <a:off x="5148064" y="4055410"/>
            <a:ext cx="2197555" cy="0"/>
          </a:xfrm>
          <a:prstGeom prst="straightConnector1">
            <a:avLst/>
          </a:prstGeom>
          <a:ln>
            <a:solidFill>
              <a:srgbClr val="FF0000"/>
            </a:solidFill>
            <a:headEnd type="arrow"/>
            <a:tailEnd type="arrow"/>
          </a:ln>
        </p:spPr>
        <p:style>
          <a:lnRef idx="2">
            <a:schemeClr val="accent1"/>
          </a:lnRef>
          <a:fillRef idx="0">
            <a:schemeClr val="accent1"/>
          </a:fillRef>
          <a:effectRef idx="1">
            <a:schemeClr val="accent1"/>
          </a:effectRef>
          <a:fontRef idx="minor">
            <a:schemeClr val="tx1"/>
          </a:fontRef>
        </p:style>
      </p:cxnSp>
      <p:grpSp>
        <p:nvGrpSpPr>
          <p:cNvPr id="29" name="Groupe 28"/>
          <p:cNvGrpSpPr/>
          <p:nvPr/>
        </p:nvGrpSpPr>
        <p:grpSpPr>
          <a:xfrm>
            <a:off x="611560" y="3512172"/>
            <a:ext cx="2259632" cy="2403648"/>
            <a:chOff x="251520" y="2780928"/>
            <a:chExt cx="2259632" cy="2403648"/>
          </a:xfrm>
        </p:grpSpPr>
        <p:grpSp>
          <p:nvGrpSpPr>
            <p:cNvPr id="28" name="Groupe 27"/>
            <p:cNvGrpSpPr/>
            <p:nvPr/>
          </p:nvGrpSpPr>
          <p:grpSpPr>
            <a:xfrm>
              <a:off x="683568" y="2780928"/>
              <a:ext cx="1296144" cy="1593468"/>
              <a:chOff x="683568" y="2780928"/>
              <a:chExt cx="1296144" cy="1593468"/>
            </a:xfrm>
          </p:grpSpPr>
          <p:pic>
            <p:nvPicPr>
              <p:cNvPr id="7" name="Image 6"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891" y="2780928"/>
                <a:ext cx="1080120" cy="1080120"/>
              </a:xfrm>
              <a:prstGeom prst="rect">
                <a:avLst/>
              </a:prstGeom>
            </p:spPr>
          </p:pic>
          <p:sp>
            <p:nvSpPr>
              <p:cNvPr id="14" name="ZoneTexte 13"/>
              <p:cNvSpPr txBox="1"/>
              <p:nvPr/>
            </p:nvSpPr>
            <p:spPr>
              <a:xfrm>
                <a:off x="683568" y="4005064"/>
                <a:ext cx="1296144" cy="369332"/>
              </a:xfrm>
              <a:prstGeom prst="rect">
                <a:avLst/>
              </a:prstGeom>
              <a:noFill/>
            </p:spPr>
            <p:txBody>
              <a:bodyPr wrap="square" rtlCol="0">
                <a:spAutoFit/>
              </a:bodyPr>
              <a:lstStyle/>
              <a:p>
                <a:pPr algn="ctr"/>
                <a:r>
                  <a:rPr lang="fr-FR" dirty="0" smtClean="0"/>
                  <a:t>Navigateur</a:t>
                </a:r>
              </a:p>
            </p:txBody>
          </p:sp>
        </p:grpSp>
        <p:pic>
          <p:nvPicPr>
            <p:cNvPr id="18" name="Image 17"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4437112"/>
              <a:ext cx="720080" cy="720080"/>
            </a:xfrm>
            <a:prstGeom prst="rect">
              <a:avLst/>
            </a:prstGeom>
          </p:spPr>
        </p:pic>
        <p:pic>
          <p:nvPicPr>
            <p:cNvPr id="19" name="Image 18"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600" y="4437112"/>
              <a:ext cx="720080" cy="720080"/>
            </a:xfrm>
            <a:prstGeom prst="rect">
              <a:avLst/>
            </a:prstGeom>
          </p:spPr>
        </p:pic>
        <p:pic>
          <p:nvPicPr>
            <p:cNvPr id="20" name="Image 19"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63688" y="4437112"/>
              <a:ext cx="747464" cy="747464"/>
            </a:xfrm>
            <a:prstGeom prst="rect">
              <a:avLst/>
            </a:prstGeom>
          </p:spPr>
        </p:pic>
      </p:grpSp>
      <p:grpSp>
        <p:nvGrpSpPr>
          <p:cNvPr id="33" name="Groupe 32"/>
          <p:cNvGrpSpPr/>
          <p:nvPr/>
        </p:nvGrpSpPr>
        <p:grpSpPr>
          <a:xfrm>
            <a:off x="6876256" y="3581408"/>
            <a:ext cx="2016224" cy="2091004"/>
            <a:chOff x="4716016" y="2850164"/>
            <a:chExt cx="2016224" cy="2091004"/>
          </a:xfrm>
        </p:grpSpPr>
        <p:grpSp>
          <p:nvGrpSpPr>
            <p:cNvPr id="30" name="Groupe 29"/>
            <p:cNvGrpSpPr/>
            <p:nvPr/>
          </p:nvGrpSpPr>
          <p:grpSpPr>
            <a:xfrm>
              <a:off x="4716016" y="2850164"/>
              <a:ext cx="2016224" cy="1384728"/>
              <a:chOff x="4932040" y="1772816"/>
              <a:chExt cx="2016224" cy="1523201"/>
            </a:xfrm>
          </p:grpSpPr>
          <p:pic>
            <p:nvPicPr>
              <p:cNvPr id="8" name="Image 7" descr="databas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1403" y="1772816"/>
                <a:ext cx="1042805" cy="1042805"/>
              </a:xfrm>
              <a:prstGeom prst="rect">
                <a:avLst/>
              </a:prstGeom>
            </p:spPr>
          </p:pic>
          <p:sp>
            <p:nvSpPr>
              <p:cNvPr id="16" name="ZoneTexte 15"/>
              <p:cNvSpPr txBox="1"/>
              <p:nvPr/>
            </p:nvSpPr>
            <p:spPr>
              <a:xfrm>
                <a:off x="4932040" y="2926685"/>
                <a:ext cx="2016224" cy="369332"/>
              </a:xfrm>
              <a:prstGeom prst="rect">
                <a:avLst/>
              </a:prstGeom>
              <a:noFill/>
            </p:spPr>
            <p:txBody>
              <a:bodyPr wrap="square" rtlCol="0">
                <a:spAutoFit/>
              </a:bodyPr>
              <a:lstStyle/>
              <a:p>
                <a:pPr algn="ctr"/>
                <a:r>
                  <a:rPr lang="fr-FR" dirty="0" smtClean="0"/>
                  <a:t>Base de Données</a:t>
                </a:r>
              </a:p>
            </p:txBody>
          </p:sp>
        </p:grpSp>
        <p:pic>
          <p:nvPicPr>
            <p:cNvPr id="23" name="Image 22" descr="MySQ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80246" y="4293096"/>
              <a:ext cx="1253069" cy="648072"/>
            </a:xfrm>
            <a:prstGeom prst="rect">
              <a:avLst/>
            </a:prstGeom>
          </p:spPr>
        </p:pic>
      </p:grpSp>
      <p:grpSp>
        <p:nvGrpSpPr>
          <p:cNvPr id="32" name="Groupe 31"/>
          <p:cNvGrpSpPr/>
          <p:nvPr/>
        </p:nvGrpSpPr>
        <p:grpSpPr>
          <a:xfrm>
            <a:off x="2987824" y="3512172"/>
            <a:ext cx="1656184" cy="2581124"/>
            <a:chOff x="2627784" y="2780928"/>
            <a:chExt cx="1656184" cy="2581124"/>
          </a:xfrm>
        </p:grpSpPr>
        <p:grpSp>
          <p:nvGrpSpPr>
            <p:cNvPr id="27" name="Groupe 26"/>
            <p:cNvGrpSpPr/>
            <p:nvPr/>
          </p:nvGrpSpPr>
          <p:grpSpPr>
            <a:xfrm>
              <a:off x="2627784" y="2780928"/>
              <a:ext cx="1656184" cy="1593468"/>
              <a:chOff x="2627784" y="2780928"/>
              <a:chExt cx="1656184" cy="1593468"/>
            </a:xfrm>
          </p:grpSpPr>
          <p:pic>
            <p:nvPicPr>
              <p:cNvPr id="9" name="Image 8" descr="server1.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3131" y="2780928"/>
                <a:ext cx="1021686" cy="1080120"/>
              </a:xfrm>
              <a:prstGeom prst="rect">
                <a:avLst/>
              </a:prstGeom>
            </p:spPr>
          </p:pic>
          <p:sp>
            <p:nvSpPr>
              <p:cNvPr id="15" name="ZoneTexte 14"/>
              <p:cNvSpPr txBox="1"/>
              <p:nvPr/>
            </p:nvSpPr>
            <p:spPr>
              <a:xfrm>
                <a:off x="2627784" y="4005064"/>
                <a:ext cx="1656184" cy="369332"/>
              </a:xfrm>
              <a:prstGeom prst="rect">
                <a:avLst/>
              </a:prstGeom>
              <a:noFill/>
            </p:spPr>
            <p:txBody>
              <a:bodyPr wrap="square" rtlCol="0">
                <a:spAutoFit/>
              </a:bodyPr>
              <a:lstStyle/>
              <a:p>
                <a:pPr algn="ctr"/>
                <a:r>
                  <a:rPr lang="fr-FR" dirty="0" smtClean="0"/>
                  <a:t>Serveur Web</a:t>
                </a:r>
              </a:p>
            </p:txBody>
          </p:sp>
        </p:grpSp>
        <p:pic>
          <p:nvPicPr>
            <p:cNvPr id="21" name="Image 20" descr="apache 2016.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7824" y="4437112"/>
              <a:ext cx="966122" cy="253124"/>
            </a:xfrm>
            <a:prstGeom prst="rect">
              <a:avLst/>
            </a:prstGeom>
          </p:spPr>
        </p:pic>
        <p:pic>
          <p:nvPicPr>
            <p:cNvPr id="31" name="Image 30" descr="php-logo.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38651" y="4697584"/>
              <a:ext cx="664468" cy="664468"/>
            </a:xfrm>
            <a:prstGeom prst="rect">
              <a:avLst/>
            </a:prstGeom>
          </p:spPr>
        </p:pic>
      </p:grpSp>
      <p:grpSp>
        <p:nvGrpSpPr>
          <p:cNvPr id="3" name="Groupe 2"/>
          <p:cNvGrpSpPr/>
          <p:nvPr/>
        </p:nvGrpSpPr>
        <p:grpSpPr>
          <a:xfrm>
            <a:off x="2123728" y="1340768"/>
            <a:ext cx="3096344" cy="2096624"/>
            <a:chOff x="3635896" y="1484784"/>
            <a:chExt cx="3096344" cy="2096624"/>
          </a:xfrm>
        </p:grpSpPr>
        <p:sp>
          <p:nvSpPr>
            <p:cNvPr id="35" name="Rectangle 34"/>
            <p:cNvSpPr/>
            <p:nvPr/>
          </p:nvSpPr>
          <p:spPr>
            <a:xfrm>
              <a:off x="3635896" y="1484784"/>
              <a:ext cx="3096344" cy="161828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a:t>
              </a:r>
              <a:r>
                <a:rPr lang="fr-FR" sz="1600" dirty="0" err="1" smtClean="0">
                  <a:solidFill>
                    <a:schemeClr val="tx1"/>
                  </a:solidFill>
                </a:rPr>
                <a:t>sql</a:t>
              </a:r>
              <a:r>
                <a:rPr lang="fr-FR" sz="1600" dirty="0" smtClean="0">
                  <a:solidFill>
                    <a:schemeClr val="tx1"/>
                  </a:solidFill>
                </a:rPr>
                <a:t> </a:t>
              </a:r>
              <a:r>
                <a:rPr lang="fr-FR" sz="1600" dirty="0">
                  <a:solidFill>
                    <a:schemeClr val="tx1"/>
                  </a:solidFill>
                </a:rPr>
                <a:t>= "SELECT </a:t>
              </a:r>
              <a:r>
                <a:rPr lang="fr-FR" sz="1600" dirty="0" smtClean="0">
                  <a:solidFill>
                    <a:schemeClr val="tx1"/>
                  </a:solidFill>
                </a:rPr>
                <a:t>* </a:t>
              </a:r>
              <a:r>
                <a:rPr lang="fr-FR" sz="1600" dirty="0">
                  <a:solidFill>
                    <a:schemeClr val="tx1"/>
                  </a:solidFill>
                </a:rPr>
                <a:t>FROM Personne</a:t>
              </a:r>
              <a:r>
                <a:rPr lang="fr-FR" sz="1600" dirty="0" smtClean="0">
                  <a:solidFill>
                    <a:schemeClr val="tx1"/>
                  </a:solidFill>
                </a:rPr>
                <a:t>";</a:t>
              </a:r>
            </a:p>
            <a:p>
              <a:r>
                <a:rPr lang="fr-FR" sz="1600" dirty="0" smtClean="0">
                  <a:solidFill>
                    <a:schemeClr val="tx1"/>
                  </a:solidFill>
                </a:rPr>
                <a:t>$</a:t>
              </a:r>
              <a:r>
                <a:rPr lang="fr-FR" sz="1600" dirty="0" err="1" smtClean="0">
                  <a:solidFill>
                    <a:schemeClr val="tx1"/>
                  </a:solidFill>
                </a:rPr>
                <a:t>res</a:t>
              </a:r>
              <a:r>
                <a:rPr lang="fr-FR" sz="1600" dirty="0" smtClean="0">
                  <a:solidFill>
                    <a:schemeClr val="tx1"/>
                  </a:solidFill>
                </a:rPr>
                <a:t> = </a:t>
              </a:r>
              <a:r>
                <a:rPr lang="fr-FR" sz="1600" dirty="0" err="1" smtClean="0">
                  <a:solidFill>
                    <a:schemeClr val="tx1"/>
                  </a:solidFill>
                </a:rPr>
                <a:t>mysqli</a:t>
              </a:r>
              <a:r>
                <a:rPr lang="fr-FR" sz="1600" dirty="0" smtClean="0">
                  <a:solidFill>
                    <a:schemeClr val="tx1"/>
                  </a:solidFill>
                </a:rPr>
                <a:t>-&gt;</a:t>
              </a:r>
              <a:r>
                <a:rPr lang="fr-FR" sz="1600" dirty="0" err="1" smtClean="0">
                  <a:solidFill>
                    <a:schemeClr val="tx1"/>
                  </a:solidFill>
                </a:rPr>
                <a:t>query</a:t>
              </a:r>
              <a:r>
                <a:rPr lang="fr-FR" sz="1600" dirty="0" smtClean="0">
                  <a:solidFill>
                    <a:schemeClr val="tx1"/>
                  </a:solidFill>
                </a:rPr>
                <a:t>($</a:t>
              </a:r>
              <a:r>
                <a:rPr lang="fr-FR" sz="1600" dirty="0" err="1" smtClean="0">
                  <a:solidFill>
                    <a:schemeClr val="tx1"/>
                  </a:solidFill>
                </a:rPr>
                <a:t>sql</a:t>
              </a:r>
              <a:r>
                <a:rPr lang="fr-FR" sz="1600" dirty="0" smtClean="0">
                  <a:solidFill>
                    <a:schemeClr val="tx1"/>
                  </a:solidFill>
                </a:rPr>
                <a:t>);</a:t>
              </a:r>
            </a:p>
            <a:p>
              <a:endParaRPr lang="fr-FR" sz="1600" dirty="0">
                <a:solidFill>
                  <a:schemeClr val="tx1"/>
                </a:solidFill>
              </a:endParaRPr>
            </a:p>
            <a:p>
              <a:endParaRPr lang="fr-FR" sz="1600" dirty="0" smtClean="0">
                <a:solidFill>
                  <a:schemeClr val="tx1"/>
                </a:solidFill>
              </a:endParaRPr>
            </a:p>
          </p:txBody>
        </p:sp>
        <p:sp>
          <p:nvSpPr>
            <p:cNvPr id="36" name="ZoneTexte 35"/>
            <p:cNvSpPr txBox="1"/>
            <p:nvPr/>
          </p:nvSpPr>
          <p:spPr>
            <a:xfrm>
              <a:off x="3635896" y="3103066"/>
              <a:ext cx="2745952" cy="478342"/>
            </a:xfrm>
            <a:prstGeom prst="rect">
              <a:avLst/>
            </a:prstGeom>
            <a:noFill/>
          </p:spPr>
          <p:txBody>
            <a:bodyPr wrap="square" rtlCol="0">
              <a:spAutoFit/>
            </a:bodyPr>
            <a:lstStyle/>
            <a:p>
              <a:pPr algn="ctr"/>
              <a:r>
                <a:rPr lang="fr-FR" dirty="0" err="1" smtClean="0"/>
                <a:t>page.php</a:t>
              </a:r>
              <a:endParaRPr lang="fr-FR" dirty="0"/>
            </a:p>
          </p:txBody>
        </p:sp>
      </p:grpSp>
      <p:pic>
        <p:nvPicPr>
          <p:cNvPr id="34" name="Imag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283968" y="3623362"/>
            <a:ext cx="864096" cy="864096"/>
          </a:xfrm>
          <a:prstGeom prst="rect">
            <a:avLst/>
          </a:prstGeom>
        </p:spPr>
      </p:pic>
      <p:sp>
        <p:nvSpPr>
          <p:cNvPr id="12" name="ZoneTexte 11"/>
          <p:cNvSpPr txBox="1"/>
          <p:nvPr/>
        </p:nvSpPr>
        <p:spPr>
          <a:xfrm>
            <a:off x="4211960" y="3275692"/>
            <a:ext cx="1080120" cy="369332"/>
          </a:xfrm>
          <a:prstGeom prst="rect">
            <a:avLst/>
          </a:prstGeom>
          <a:noFill/>
        </p:spPr>
        <p:txBody>
          <a:bodyPr wrap="square" rtlCol="0">
            <a:spAutoFit/>
          </a:bodyPr>
          <a:lstStyle/>
          <a:p>
            <a:pPr algn="ctr"/>
            <a:r>
              <a:rPr lang="fr-FR" dirty="0" err="1" smtClean="0"/>
              <a:t>MySQLi</a:t>
            </a:r>
            <a:endParaRPr lang="fr-FR" dirty="0"/>
          </a:p>
        </p:txBody>
      </p:sp>
      <p:grpSp>
        <p:nvGrpSpPr>
          <p:cNvPr id="38" name="Groupe 37"/>
          <p:cNvGrpSpPr/>
          <p:nvPr/>
        </p:nvGrpSpPr>
        <p:grpSpPr>
          <a:xfrm>
            <a:off x="5134490" y="3028310"/>
            <a:ext cx="1885782" cy="864096"/>
            <a:chOff x="5422522" y="3574362"/>
            <a:chExt cx="1885782" cy="864096"/>
          </a:xfrm>
        </p:grpSpPr>
        <p:sp>
          <p:nvSpPr>
            <p:cNvPr id="39" name="ZoneTexte 38"/>
            <p:cNvSpPr txBox="1"/>
            <p:nvPr/>
          </p:nvSpPr>
          <p:spPr>
            <a:xfrm>
              <a:off x="5422522" y="3574362"/>
              <a:ext cx="1885782" cy="646331"/>
            </a:xfrm>
            <a:prstGeom prst="rect">
              <a:avLst/>
            </a:prstGeom>
            <a:noFill/>
          </p:spPr>
          <p:txBody>
            <a:bodyPr wrap="square" rtlCol="0">
              <a:spAutoFit/>
            </a:bodyPr>
            <a:lstStyle/>
            <a:p>
              <a:pPr algn="ctr"/>
              <a:r>
                <a:rPr lang="fr-FR" dirty="0" smtClean="0"/>
                <a:t>SELECT * FROM Personne</a:t>
              </a:r>
              <a:endParaRPr lang="fr-FR" dirty="0"/>
            </a:p>
          </p:txBody>
        </p:sp>
        <p:sp>
          <p:nvSpPr>
            <p:cNvPr id="40" name="Flèche droite 39"/>
            <p:cNvSpPr/>
            <p:nvPr/>
          </p:nvSpPr>
          <p:spPr>
            <a:xfrm>
              <a:off x="6156176" y="4291750"/>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1" name="Groupe 40"/>
          <p:cNvGrpSpPr/>
          <p:nvPr/>
        </p:nvGrpSpPr>
        <p:grpSpPr>
          <a:xfrm>
            <a:off x="5148064" y="4221088"/>
            <a:ext cx="1957790" cy="862355"/>
            <a:chOff x="6358626" y="5516281"/>
            <a:chExt cx="1957790" cy="862355"/>
          </a:xfrm>
        </p:grpSpPr>
        <p:sp>
          <p:nvSpPr>
            <p:cNvPr id="42" name="ZoneTexte 41"/>
            <p:cNvSpPr txBox="1"/>
            <p:nvPr/>
          </p:nvSpPr>
          <p:spPr>
            <a:xfrm>
              <a:off x="6358626" y="5732305"/>
              <a:ext cx="1957790" cy="646331"/>
            </a:xfrm>
            <a:prstGeom prst="rect">
              <a:avLst/>
            </a:prstGeom>
            <a:noFill/>
          </p:spPr>
          <p:txBody>
            <a:bodyPr wrap="square" rtlCol="0">
              <a:spAutoFit/>
            </a:bodyPr>
            <a:lstStyle/>
            <a:p>
              <a:r>
                <a:rPr lang="fr-FR" dirty="0" smtClean="0"/>
                <a:t>1:Jaffal:Ali ; 2:Boissier:Fabrice ;</a:t>
              </a:r>
              <a:endParaRPr lang="fr-FR" dirty="0"/>
            </a:p>
          </p:txBody>
        </p:sp>
        <p:sp>
          <p:nvSpPr>
            <p:cNvPr id="43" name="Flèche droite 42"/>
            <p:cNvSpPr/>
            <p:nvPr/>
          </p:nvSpPr>
          <p:spPr>
            <a:xfrm rot="10800000">
              <a:off x="6804248" y="5516281"/>
              <a:ext cx="432048" cy="146708"/>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3" name="ZoneTexte 12"/>
          <p:cNvSpPr txBox="1"/>
          <p:nvPr/>
        </p:nvSpPr>
        <p:spPr>
          <a:xfrm>
            <a:off x="1115616" y="3212976"/>
            <a:ext cx="1872208" cy="369332"/>
          </a:xfrm>
          <a:prstGeom prst="rect">
            <a:avLst/>
          </a:prstGeom>
          <a:noFill/>
        </p:spPr>
        <p:txBody>
          <a:bodyPr wrap="square" rtlCol="0">
            <a:spAutoFit/>
          </a:bodyPr>
          <a:lstStyle/>
          <a:p>
            <a:pPr algn="ctr"/>
            <a:r>
              <a:rPr lang="fr-FR" dirty="0" smtClean="0"/>
              <a:t>GET </a:t>
            </a:r>
            <a:r>
              <a:rPr lang="fr-FR" dirty="0" err="1" smtClean="0"/>
              <a:t>page.php</a:t>
            </a:r>
            <a:endParaRPr lang="fr-FR" dirty="0"/>
          </a:p>
        </p:txBody>
      </p:sp>
      <p:sp>
        <p:nvSpPr>
          <p:cNvPr id="17" name="ZoneTexte 16"/>
          <p:cNvSpPr txBox="1"/>
          <p:nvPr/>
        </p:nvSpPr>
        <p:spPr>
          <a:xfrm>
            <a:off x="2123728" y="2104980"/>
            <a:ext cx="2518969" cy="1107996"/>
          </a:xfrm>
          <a:prstGeom prst="rect">
            <a:avLst/>
          </a:prstGeom>
          <a:noFill/>
        </p:spPr>
        <p:txBody>
          <a:bodyPr wrap="square" rtlCol="0">
            <a:spAutoFit/>
          </a:bodyPr>
          <a:lstStyle/>
          <a:p>
            <a:r>
              <a:rPr lang="fr-FR" sz="1600" dirty="0"/>
              <a:t>$line = $</a:t>
            </a:r>
            <a:r>
              <a:rPr lang="fr-FR" sz="1600" dirty="0" err="1"/>
              <a:t>res</a:t>
            </a:r>
            <a:r>
              <a:rPr lang="fr-FR" sz="1600" dirty="0"/>
              <a:t>-&gt;</a:t>
            </a:r>
            <a:r>
              <a:rPr lang="fr-FR" sz="1600" dirty="0" err="1"/>
              <a:t>fetch_object</a:t>
            </a:r>
            <a:r>
              <a:rPr lang="fr-FR" sz="1600" dirty="0"/>
              <a:t>();</a:t>
            </a:r>
          </a:p>
          <a:p>
            <a:endParaRPr lang="fr-FR" sz="1600" dirty="0"/>
          </a:p>
          <a:p>
            <a:r>
              <a:rPr lang="fr-FR" sz="1600" dirty="0" err="1"/>
              <a:t>echo</a:t>
            </a:r>
            <a:r>
              <a:rPr lang="fr-FR" sz="1600" dirty="0"/>
              <a:t> $</a:t>
            </a:r>
            <a:r>
              <a:rPr lang="fr-FR" sz="1600" dirty="0" smtClean="0"/>
              <a:t>line-&gt;nom;</a:t>
            </a:r>
            <a:endParaRPr lang="fr-FR" sz="1600" dirty="0"/>
          </a:p>
          <a:p>
            <a:endParaRPr lang="fr-FR" dirty="0"/>
          </a:p>
        </p:txBody>
      </p:sp>
      <p:sp>
        <p:nvSpPr>
          <p:cNvPr id="22" name="ZoneTexte 21"/>
          <p:cNvSpPr txBox="1"/>
          <p:nvPr/>
        </p:nvSpPr>
        <p:spPr>
          <a:xfrm>
            <a:off x="2267744" y="4427820"/>
            <a:ext cx="973419" cy="369332"/>
          </a:xfrm>
          <a:prstGeom prst="rect">
            <a:avLst/>
          </a:prstGeom>
          <a:noFill/>
        </p:spPr>
        <p:txBody>
          <a:bodyPr wrap="square" rtlCol="0">
            <a:spAutoFit/>
          </a:bodyPr>
          <a:lstStyle/>
          <a:p>
            <a:pPr algn="ctr"/>
            <a:r>
              <a:rPr lang="fr-FR" dirty="0" err="1" smtClean="0"/>
              <a:t>Jaffal</a:t>
            </a:r>
            <a:endParaRPr lang="fr-FR" dirty="0"/>
          </a:p>
        </p:txBody>
      </p:sp>
      <p:sp>
        <p:nvSpPr>
          <p:cNvPr id="44" name="ZoneTexte 43"/>
          <p:cNvSpPr txBox="1"/>
          <p:nvPr/>
        </p:nvSpPr>
        <p:spPr>
          <a:xfrm>
            <a:off x="1204146" y="3812048"/>
            <a:ext cx="973419" cy="369332"/>
          </a:xfrm>
          <a:prstGeom prst="rect">
            <a:avLst/>
          </a:prstGeom>
          <a:noFill/>
        </p:spPr>
        <p:txBody>
          <a:bodyPr wrap="square" rtlCol="0">
            <a:spAutoFit/>
          </a:bodyPr>
          <a:lstStyle/>
          <a:p>
            <a:pPr algn="ctr"/>
            <a:r>
              <a:rPr lang="fr-FR" dirty="0" err="1" smtClean="0"/>
              <a:t>Jaffal</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108</a:t>
            </a:fld>
            <a:endParaRPr lang="fr-BE"/>
          </a:p>
        </p:txBody>
      </p:sp>
    </p:spTree>
    <p:extLst>
      <p:ext uri="{BB962C8B-B14F-4D97-AF65-F5344CB8AC3E}">
        <p14:creationId xmlns:p14="http://schemas.microsoft.com/office/powerpoint/2010/main" val="25110716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xit" presetSubtype="0" fill="hold" grpId="1"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xit" presetSubtype="0" fill="hold" nodeType="withEffect">
                                  <p:stCondLst>
                                    <p:cond delay="0"/>
                                  </p:stCondLst>
                                  <p:childTnLst>
                                    <p:animEffect transition="out" filter="fade">
                                      <p:cBhvr>
                                        <p:cTn id="44" dur="500"/>
                                        <p:tgtEl>
                                          <p:spTgt spid="38"/>
                                        </p:tgtEl>
                                      </p:cBhvr>
                                    </p:animEffect>
                                    <p:set>
                                      <p:cBhvr>
                                        <p:cTn id="45" dur="1" fill="hold">
                                          <p:stCondLst>
                                            <p:cond delay="499"/>
                                          </p:stCondLst>
                                        </p:cTn>
                                        <p:tgtEl>
                                          <p:spTgt spid="38"/>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6" presetClass="emph" presetSubtype="0" fill="hold" grpId="0" nodeType="clickEffect">
                                  <p:stCondLst>
                                    <p:cond delay="0"/>
                                  </p:stCondLst>
                                  <p:childTnLst>
                                    <p:animEffect transition="out" filter="fade">
                                      <p:cBhvr>
                                        <p:cTn id="49" dur="500" tmFilter="0, 0; .2, .5; .8, .5; 1, 0"/>
                                        <p:tgtEl>
                                          <p:spTgt spid="17"/>
                                        </p:tgtEl>
                                      </p:cBhvr>
                                    </p:animEffect>
                                    <p:animScale>
                                      <p:cBhvr>
                                        <p:cTn id="50" dur="250" autoRev="1" fill="hold"/>
                                        <p:tgtEl>
                                          <p:spTgt spid="17"/>
                                        </p:tgtEl>
                                      </p:cBhvr>
                                      <p:by x="105000" y="105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xit" presetSubtype="0" fill="hold"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22"/>
                                        </p:tgtEl>
                                      </p:cBhvr>
                                    </p:animEffect>
                                    <p:set>
                                      <p:cBhvr>
                                        <p:cTn id="63" dur="1" fill="hold">
                                          <p:stCondLst>
                                            <p:cond delay="499"/>
                                          </p:stCondLst>
                                        </p:cTn>
                                        <p:tgtEl>
                                          <p:spTgt spid="22"/>
                                        </p:tgtEl>
                                        <p:attrNameLst>
                                          <p:attrName>style.visibility</p:attrName>
                                        </p:attrNameLst>
                                      </p:cBhvr>
                                      <p:to>
                                        <p:strVal val="hidden"/>
                                      </p:to>
                                    </p:set>
                                  </p:childTnLst>
                                </p:cTn>
                              </p:par>
                              <p:par>
                                <p:cTn id="64" presetID="10" presetClass="entr" presetSubtype="0"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fade">
                                      <p:cBhvr>
                                        <p:cTn id="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7" grpId="0"/>
      <p:bldP spid="17" grpId="1"/>
      <p:bldP spid="22" grpId="0"/>
      <p:bldP spid="22" grpId="1"/>
      <p:bldP spid="44"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PHP &amp; SGBD : Connecteurs</a:t>
            </a:r>
            <a:endParaRPr lang="fr-FR" dirty="0"/>
          </a:p>
        </p:txBody>
      </p:sp>
      <p:sp>
        <p:nvSpPr>
          <p:cNvPr id="3" name="Espace réservé du contenu 2"/>
          <p:cNvSpPr>
            <a:spLocks noGrp="1"/>
          </p:cNvSpPr>
          <p:nvPr>
            <p:ph idx="1"/>
          </p:nvPr>
        </p:nvSpPr>
        <p:spPr>
          <a:xfrm>
            <a:off x="457200" y="1600200"/>
            <a:ext cx="8229600" cy="5069160"/>
          </a:xfrm>
        </p:spPr>
        <p:txBody>
          <a:bodyPr>
            <a:normAutofit/>
          </a:bodyPr>
          <a:lstStyle/>
          <a:p>
            <a:r>
              <a:rPr lang="fr-FR" dirty="0" smtClean="0"/>
              <a:t>Plusieurs extensions à PHP existent pour interroger des SGBD :</a:t>
            </a:r>
            <a:endParaRPr lang="fr-FR" dirty="0"/>
          </a:p>
          <a:p>
            <a:pPr lvl="1"/>
            <a:r>
              <a:rPr lang="fr-FR" strike="sngStrike" dirty="0" smtClean="0"/>
              <a:t>MySQL</a:t>
            </a:r>
            <a:r>
              <a:rPr lang="fr-FR" dirty="0" smtClean="0"/>
              <a:t> : </a:t>
            </a:r>
            <a:r>
              <a:rPr lang="fr-FR" i="1" dirty="0" smtClean="0"/>
              <a:t>obsolète – ne pas l’utiliser !</a:t>
            </a:r>
            <a:br>
              <a:rPr lang="fr-FR" i="1" dirty="0" smtClean="0"/>
            </a:br>
            <a:r>
              <a:rPr lang="fr-FR" sz="2400" i="1" dirty="0" smtClean="0"/>
              <a:t>		(attention : anciens tutos l’utilisent)</a:t>
            </a:r>
          </a:p>
          <a:p>
            <a:pPr lvl="1"/>
            <a:r>
              <a:rPr lang="fr-FR" dirty="0" err="1" smtClean="0"/>
              <a:t>MySQLi</a:t>
            </a:r>
            <a:r>
              <a:rPr lang="fr-FR" dirty="0" smtClean="0"/>
              <a:t> : MySQL « </a:t>
            </a:r>
            <a:r>
              <a:rPr lang="fr-FR" dirty="0" err="1" smtClean="0"/>
              <a:t>improved</a:t>
            </a:r>
            <a:r>
              <a:rPr lang="fr-FR" dirty="0" smtClean="0"/>
              <a:t> »</a:t>
            </a:r>
            <a:br>
              <a:rPr lang="fr-FR" dirty="0" smtClean="0"/>
            </a:br>
            <a:r>
              <a:rPr lang="fr-FR" sz="2400" dirty="0" smtClean="0"/>
              <a:t>		mise à jour de l’extension MySQL</a:t>
            </a:r>
          </a:p>
          <a:p>
            <a:pPr lvl="1"/>
            <a:r>
              <a:rPr lang="fr-FR" dirty="0" smtClean="0"/>
              <a:t>PDO : PHP Data Object</a:t>
            </a:r>
            <a:br>
              <a:rPr lang="fr-FR" dirty="0" smtClean="0"/>
            </a:br>
            <a:r>
              <a:rPr lang="fr-FR" sz="2400" dirty="0" smtClean="0"/>
              <a:t>		pilote générique multi-SGBD</a:t>
            </a:r>
          </a:p>
          <a:p>
            <a:endParaRPr lang="fr-FR" sz="2000" dirty="0"/>
          </a:p>
          <a:p>
            <a:r>
              <a:rPr lang="fr-FR" sz="2400" i="1" dirty="0" smtClean="0"/>
              <a:t>(Hors PHP : ODBC (middleware), connecteur quasi-universel)</a:t>
            </a:r>
          </a:p>
          <a:p>
            <a:pPr lvl="1"/>
            <a:r>
              <a:rPr lang="fr-FR" sz="2000" i="1" dirty="0" smtClean="0"/>
              <a:t>Open </a:t>
            </a:r>
            <a:r>
              <a:rPr lang="fr-FR" sz="2000" i="1" dirty="0" err="1" smtClean="0"/>
              <a:t>DataBase</a:t>
            </a:r>
            <a:r>
              <a:rPr lang="fr-FR" sz="2000" i="1" dirty="0" smtClean="0"/>
              <a:t> </a:t>
            </a:r>
            <a:r>
              <a:rPr lang="fr-FR" sz="2000" i="1" dirty="0" err="1" smtClean="0"/>
              <a:t>Connectivity</a:t>
            </a:r>
            <a:endParaRPr lang="fr-FR" sz="2000" i="1" dirty="0"/>
          </a:p>
          <a:p>
            <a:pPr marL="57150" indent="0">
              <a:buNone/>
            </a:pPr>
            <a:endParaRPr lang="fr-FR" dirty="0" smtClean="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109</a:t>
            </a:fld>
            <a:endParaRPr lang="fr-BE"/>
          </a:p>
        </p:txBody>
      </p:sp>
    </p:spTree>
    <p:extLst>
      <p:ext uri="{BB962C8B-B14F-4D97-AF65-F5344CB8AC3E}">
        <p14:creationId xmlns:p14="http://schemas.microsoft.com/office/powerpoint/2010/main" val="272069299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Rappel des versions des technologies</a:t>
            </a:r>
            <a:endParaRPr lang="fr-FR" dirty="0"/>
          </a:p>
        </p:txBody>
      </p:sp>
      <p:sp>
        <p:nvSpPr>
          <p:cNvPr id="3" name="Espace réservé du contenu 2"/>
          <p:cNvSpPr>
            <a:spLocks noGrp="1"/>
          </p:cNvSpPr>
          <p:nvPr>
            <p:ph idx="1"/>
          </p:nvPr>
        </p:nvSpPr>
        <p:spPr>
          <a:xfrm>
            <a:off x="457200" y="1600200"/>
            <a:ext cx="8435280" cy="4925144"/>
          </a:xfrm>
        </p:spPr>
        <p:txBody>
          <a:bodyPr>
            <a:normAutofit/>
          </a:bodyPr>
          <a:lstStyle/>
          <a:p>
            <a:pPr marL="0" indent="0" algn="ctr">
              <a:buNone/>
            </a:pPr>
            <a:r>
              <a:rPr lang="fr-FR" dirty="0" smtClean="0"/>
              <a:t>Vérifiez bien les versions de tutoriaux que vous trouverez sur internet !</a:t>
            </a:r>
            <a:endParaRPr lang="fr-FR" dirty="0"/>
          </a:p>
          <a:p>
            <a:pPr>
              <a:buFont typeface="Wingdings" panose="05000000000000000000" pitchFamily="2" charset="2"/>
              <a:buChar char="§"/>
            </a:pPr>
            <a:endParaRPr lang="fr-FR" sz="3000" dirty="0" smtClean="0"/>
          </a:p>
          <a:p>
            <a:pPr>
              <a:buFont typeface="Wingdings" panose="05000000000000000000" pitchFamily="2" charset="2"/>
              <a:buChar char="§"/>
            </a:pPr>
            <a:r>
              <a:rPr lang="fr-FR" sz="3000" dirty="0" smtClean="0"/>
              <a:t>Documentation PHP :</a:t>
            </a:r>
            <a:r>
              <a:rPr lang="fr-FR" sz="3000" dirty="0"/>
              <a:t/>
            </a:r>
            <a:br>
              <a:rPr lang="fr-FR" sz="3000" dirty="0"/>
            </a:br>
            <a:r>
              <a:rPr lang="fr-FR" sz="3000" dirty="0">
                <a:hlinkClick r:id="rId3"/>
              </a:rPr>
              <a:t>http://php.net/manual/fr</a:t>
            </a:r>
            <a:r>
              <a:rPr lang="fr-FR" sz="3000" dirty="0" smtClean="0">
                <a:hlinkClick r:id="rId3"/>
              </a:rPr>
              <a:t>/</a:t>
            </a:r>
            <a:endParaRPr lang="fr-FR" sz="3000" dirty="0" smtClean="0"/>
          </a:p>
          <a:p>
            <a:pPr>
              <a:buFont typeface="Wingdings" panose="05000000000000000000" pitchFamily="2" charset="2"/>
              <a:buChar char="§"/>
            </a:pPr>
            <a:endParaRPr lang="fr-FR" sz="3000" dirty="0" smtClean="0"/>
          </a:p>
          <a:p>
            <a:pPr>
              <a:buFont typeface="Wingdings" panose="05000000000000000000" pitchFamily="2" charset="2"/>
              <a:buChar char="§"/>
            </a:pPr>
            <a:r>
              <a:rPr lang="fr-FR" sz="3000" dirty="0" smtClean="0"/>
              <a:t>Exemple concret avec les fonctions de chaînes :</a:t>
            </a:r>
            <a:br>
              <a:rPr lang="fr-FR" sz="3000" dirty="0" smtClean="0"/>
            </a:br>
            <a:r>
              <a:rPr lang="fr-FR" sz="3000" dirty="0" smtClean="0">
                <a:hlinkClick r:id="rId4"/>
              </a:rPr>
              <a:t>http</a:t>
            </a:r>
            <a:r>
              <a:rPr lang="fr-FR" sz="3000" dirty="0">
                <a:hlinkClick r:id="rId4"/>
              </a:rPr>
              <a:t>://php.net/manual/fr/</a:t>
            </a:r>
            <a:r>
              <a:rPr lang="fr-FR" sz="3000" dirty="0" smtClean="0">
                <a:hlinkClick r:id="rId4"/>
              </a:rPr>
              <a:t>ref.strings.php</a:t>
            </a:r>
            <a:endParaRPr lang="fr-FR" sz="3000" dirty="0" smtClean="0"/>
          </a:p>
          <a:p>
            <a:pPr marL="0" indent="0">
              <a:buNone/>
            </a:pPr>
            <a:endParaRPr lang="fr-FR" sz="3000" dirty="0" smtClean="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11</a:t>
            </a:fld>
            <a:endParaRPr lang="fr-BE"/>
          </a:p>
        </p:txBody>
      </p:sp>
    </p:spTree>
    <p:extLst>
      <p:ext uri="{BB962C8B-B14F-4D97-AF65-F5344CB8AC3E}">
        <p14:creationId xmlns:p14="http://schemas.microsoft.com/office/powerpoint/2010/main" val="3868947632"/>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MySQLi</a:t>
            </a:r>
            <a:endParaRPr lang="fr-FR" dirty="0"/>
          </a:p>
        </p:txBody>
      </p:sp>
      <p:sp>
        <p:nvSpPr>
          <p:cNvPr id="3" name="Espace réservé du contenu 2"/>
          <p:cNvSpPr>
            <a:spLocks noGrp="1"/>
          </p:cNvSpPr>
          <p:nvPr>
            <p:ph idx="1"/>
          </p:nvPr>
        </p:nvSpPr>
        <p:spPr>
          <a:xfrm>
            <a:off x="457200" y="1268760"/>
            <a:ext cx="8229600" cy="5517232"/>
          </a:xfrm>
        </p:spPr>
        <p:txBody>
          <a:bodyPr vert="horz" lIns="91440" tIns="45720" rIns="91440" bIns="45720" rtlCol="0">
            <a:noAutofit/>
          </a:bodyPr>
          <a:lstStyle/>
          <a:p>
            <a:pPr marL="57150" indent="0">
              <a:buNone/>
            </a:pPr>
            <a:r>
              <a:rPr lang="fr-FR" sz="2200" b="1" dirty="0" smtClean="0"/>
              <a:t>$</a:t>
            </a:r>
            <a:r>
              <a:rPr lang="fr-FR" sz="2200" b="1" dirty="0" err="1" smtClean="0"/>
              <a:t>mysql</a:t>
            </a:r>
            <a:r>
              <a:rPr lang="fr-FR" sz="2200" b="1" dirty="0" smtClean="0"/>
              <a:t> </a:t>
            </a:r>
            <a:r>
              <a:rPr lang="fr-FR" sz="2200" b="1" dirty="0"/>
              <a:t>= new </a:t>
            </a:r>
            <a:r>
              <a:rPr lang="fr-FR" sz="2200" b="1" dirty="0" err="1"/>
              <a:t>mysqli</a:t>
            </a:r>
            <a:r>
              <a:rPr lang="fr-FR" sz="2200" b="1" dirty="0"/>
              <a:t> ( $host, $user, $</a:t>
            </a:r>
            <a:r>
              <a:rPr lang="fr-FR" sz="2200" b="1" dirty="0" err="1"/>
              <a:t>mdp</a:t>
            </a:r>
            <a:r>
              <a:rPr lang="fr-FR" sz="2200" b="1" dirty="0"/>
              <a:t>, $</a:t>
            </a:r>
            <a:r>
              <a:rPr lang="fr-FR" sz="2200" b="1" dirty="0" err="1"/>
              <a:t>bdd</a:t>
            </a:r>
            <a:r>
              <a:rPr lang="fr-FR" sz="2200" b="1" dirty="0"/>
              <a:t> </a:t>
            </a:r>
            <a:r>
              <a:rPr lang="fr-FR" sz="2200" b="1" dirty="0" smtClean="0"/>
              <a:t>);</a:t>
            </a:r>
            <a:endParaRPr lang="fr-FR" sz="2200" b="1" dirty="0"/>
          </a:p>
          <a:p>
            <a:pPr marL="57150" indent="0">
              <a:buNone/>
            </a:pPr>
            <a:endParaRPr lang="fr-FR" sz="1600" b="1" dirty="0"/>
          </a:p>
          <a:p>
            <a:pPr marL="57150" indent="0">
              <a:buNone/>
            </a:pPr>
            <a:r>
              <a:rPr lang="fr-FR" sz="2200" b="1" dirty="0"/>
              <a:t>$</a:t>
            </a:r>
            <a:r>
              <a:rPr lang="fr-FR" sz="2200" b="1" dirty="0" err="1" smtClean="0"/>
              <a:t>mysql</a:t>
            </a:r>
            <a:r>
              <a:rPr lang="fr-FR" sz="2200" b="1" dirty="0" smtClean="0"/>
              <a:t>-&gt;</a:t>
            </a:r>
            <a:r>
              <a:rPr lang="fr-FR" sz="2200" b="1" dirty="0" err="1" smtClean="0"/>
              <a:t>connect_errno</a:t>
            </a:r>
            <a:r>
              <a:rPr lang="fr-FR" sz="2200" b="1" dirty="0" smtClean="0"/>
              <a:t>(</a:t>
            </a:r>
            <a:r>
              <a:rPr lang="fr-FR" sz="2200" b="1" dirty="0"/>
              <a:t>);</a:t>
            </a:r>
          </a:p>
          <a:p>
            <a:pPr marL="57150" indent="0">
              <a:buNone/>
            </a:pPr>
            <a:endParaRPr lang="fr-FR" sz="1600" b="1" dirty="0"/>
          </a:p>
          <a:p>
            <a:pPr marL="57150" indent="0">
              <a:buNone/>
            </a:pPr>
            <a:r>
              <a:rPr lang="fr-FR" sz="2200" b="1" dirty="0"/>
              <a:t>$</a:t>
            </a:r>
            <a:r>
              <a:rPr lang="fr-FR" sz="2200" b="1" dirty="0" err="1"/>
              <a:t>sql</a:t>
            </a:r>
            <a:r>
              <a:rPr lang="fr-FR" sz="2200" b="1" dirty="0"/>
              <a:t> = "INSERT INTO client (id, nom, email, adresse) </a:t>
            </a:r>
            <a:br>
              <a:rPr lang="fr-FR" sz="2200" b="1" dirty="0"/>
            </a:br>
            <a:r>
              <a:rPr lang="fr-FR" sz="2200" b="1" dirty="0"/>
              <a:t>	VALUES ( '$id', '$nom', '$email', '$</a:t>
            </a:r>
            <a:r>
              <a:rPr lang="fr-FR" sz="2200" b="1" dirty="0" err="1"/>
              <a:t>adr</a:t>
            </a:r>
            <a:r>
              <a:rPr lang="fr-FR" sz="2200" b="1" dirty="0"/>
              <a:t>') ";</a:t>
            </a:r>
          </a:p>
          <a:p>
            <a:pPr marL="0" indent="0">
              <a:buNone/>
            </a:pPr>
            <a:endParaRPr lang="fr-FR" sz="1600" b="1" dirty="0"/>
          </a:p>
          <a:p>
            <a:pPr marL="0" indent="0">
              <a:buNone/>
            </a:pPr>
            <a:r>
              <a:rPr lang="fr-FR" sz="2200" b="1" dirty="0"/>
              <a:t>$</a:t>
            </a:r>
            <a:r>
              <a:rPr lang="fr-FR" sz="2200" b="1" dirty="0" err="1"/>
              <a:t>result</a:t>
            </a:r>
            <a:r>
              <a:rPr lang="fr-FR" sz="2200" b="1" dirty="0"/>
              <a:t> =  $</a:t>
            </a:r>
            <a:r>
              <a:rPr lang="fr-FR" sz="2200" b="1" dirty="0" err="1" smtClean="0"/>
              <a:t>mysql</a:t>
            </a:r>
            <a:r>
              <a:rPr lang="fr-FR" sz="2200" b="1" dirty="0" smtClean="0"/>
              <a:t>-</a:t>
            </a:r>
            <a:r>
              <a:rPr lang="fr-FR" sz="2200" b="1" dirty="0"/>
              <a:t>&gt;</a:t>
            </a:r>
            <a:r>
              <a:rPr lang="fr-FR" sz="2200" b="1" dirty="0" err="1" smtClean="0"/>
              <a:t>query</a:t>
            </a:r>
            <a:r>
              <a:rPr lang="fr-FR" sz="2200" b="1" dirty="0" smtClean="0"/>
              <a:t>(</a:t>
            </a:r>
            <a:r>
              <a:rPr lang="fr-FR" sz="2200" b="1" dirty="0"/>
              <a:t>$</a:t>
            </a:r>
            <a:r>
              <a:rPr lang="fr-FR" sz="2200" b="1" dirty="0" err="1"/>
              <a:t>sql</a:t>
            </a:r>
            <a:r>
              <a:rPr lang="fr-FR" sz="2200" b="1" dirty="0"/>
              <a:t>) ;</a:t>
            </a:r>
          </a:p>
          <a:p>
            <a:pPr marL="0" indent="0">
              <a:buNone/>
            </a:pPr>
            <a:endParaRPr lang="fr-FR" sz="1600" b="1" dirty="0"/>
          </a:p>
          <a:p>
            <a:pPr marL="0" indent="0">
              <a:buNone/>
            </a:pPr>
            <a:r>
              <a:rPr lang="en-US" sz="2200" b="1" dirty="0"/>
              <a:t>while ( $</a:t>
            </a:r>
            <a:r>
              <a:rPr lang="en-US" sz="2200" b="1" dirty="0" err="1"/>
              <a:t>ligne</a:t>
            </a:r>
            <a:r>
              <a:rPr lang="en-US" sz="2200" b="1" dirty="0"/>
              <a:t> = $result-&gt;</a:t>
            </a:r>
            <a:r>
              <a:rPr lang="en-US" sz="2200" b="1" dirty="0" err="1"/>
              <a:t>fetch_object</a:t>
            </a:r>
            <a:r>
              <a:rPr lang="en-US" sz="2200" b="1" dirty="0"/>
              <a:t>() </a:t>
            </a:r>
            <a:r>
              <a:rPr lang="en-US" sz="2200" b="1" dirty="0" smtClean="0"/>
              <a:t>)</a:t>
            </a:r>
          </a:p>
          <a:p>
            <a:pPr marL="0" indent="0">
              <a:buNone/>
            </a:pPr>
            <a:r>
              <a:rPr lang="en-US" sz="2200" b="1" dirty="0" smtClean="0"/>
              <a:t>{</a:t>
            </a:r>
            <a:endParaRPr lang="en-US" sz="2200" b="1" dirty="0"/>
          </a:p>
          <a:p>
            <a:pPr marL="0" indent="0">
              <a:buNone/>
            </a:pPr>
            <a:r>
              <a:rPr lang="en-US" sz="2200" b="1" dirty="0"/>
              <a:t>      $</a:t>
            </a:r>
            <a:r>
              <a:rPr lang="en-US" sz="2200" b="1" dirty="0" err="1"/>
              <a:t>ligne</a:t>
            </a:r>
            <a:r>
              <a:rPr lang="en-US" sz="2200" b="1" dirty="0"/>
              <a:t>-&gt;id; </a:t>
            </a:r>
            <a:r>
              <a:rPr lang="en-US" sz="2200" b="1" dirty="0" smtClean="0"/>
              <a:t>  $</a:t>
            </a:r>
            <a:r>
              <a:rPr lang="en-US" sz="2200" b="1" dirty="0" err="1"/>
              <a:t>ligne</a:t>
            </a:r>
            <a:r>
              <a:rPr lang="en-US" sz="2200" b="1" dirty="0"/>
              <a:t>-&gt;nom</a:t>
            </a:r>
            <a:r>
              <a:rPr lang="en-US" sz="2200" b="1" dirty="0" smtClean="0"/>
              <a:t>;</a:t>
            </a:r>
          </a:p>
          <a:p>
            <a:pPr marL="0" indent="0">
              <a:buNone/>
            </a:pPr>
            <a:r>
              <a:rPr lang="en-US" sz="2200" b="1" dirty="0" smtClean="0"/>
              <a:t>} </a:t>
            </a:r>
            <a:endParaRPr lang="fr-FR" sz="2200" b="1" dirty="0"/>
          </a:p>
          <a:p>
            <a:pPr marL="0" indent="0">
              <a:buNone/>
            </a:pPr>
            <a:endParaRPr lang="fr-FR" sz="1600" b="1" dirty="0"/>
          </a:p>
          <a:p>
            <a:pPr marL="0" indent="0">
              <a:buNone/>
            </a:pPr>
            <a:r>
              <a:rPr lang="fr-FR" sz="2200" b="1" dirty="0"/>
              <a:t>$</a:t>
            </a:r>
            <a:r>
              <a:rPr lang="fr-FR" sz="2200" b="1" dirty="0" err="1" smtClean="0"/>
              <a:t>mysql</a:t>
            </a:r>
            <a:r>
              <a:rPr lang="fr-FR" sz="2200" b="1" dirty="0" smtClean="0"/>
              <a:t>-</a:t>
            </a:r>
            <a:r>
              <a:rPr lang="fr-FR" sz="2200" b="1" dirty="0"/>
              <a:t>&gt;close();</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110</a:t>
            </a:fld>
            <a:endParaRPr lang="fr-BE"/>
          </a:p>
        </p:txBody>
      </p:sp>
    </p:spTree>
    <p:extLst>
      <p:ext uri="{BB962C8B-B14F-4D97-AF65-F5344CB8AC3E}">
        <p14:creationId xmlns:p14="http://schemas.microsoft.com/office/powerpoint/2010/main" val="96313045"/>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MySQLi</a:t>
            </a:r>
            <a:endParaRPr lang="fr-FR" dirty="0"/>
          </a:p>
        </p:txBody>
      </p:sp>
      <p:sp>
        <p:nvSpPr>
          <p:cNvPr id="3" name="Espace réservé du contenu 2"/>
          <p:cNvSpPr>
            <a:spLocks noGrp="1"/>
          </p:cNvSpPr>
          <p:nvPr>
            <p:ph idx="1"/>
          </p:nvPr>
        </p:nvSpPr>
        <p:spPr>
          <a:xfrm>
            <a:off x="457200" y="1600201"/>
            <a:ext cx="8229600" cy="676671"/>
          </a:xfrm>
        </p:spPr>
        <p:txBody>
          <a:bodyPr>
            <a:normAutofit/>
          </a:bodyPr>
          <a:lstStyle/>
          <a:p>
            <a:r>
              <a:rPr lang="fr-FR" sz="2800" dirty="0" smtClean="0"/>
              <a:t>Pour debugger : (sauf en production)</a:t>
            </a:r>
          </a:p>
        </p:txBody>
      </p:sp>
      <p:sp>
        <p:nvSpPr>
          <p:cNvPr id="4" name="ZoneTexte 3"/>
          <p:cNvSpPr txBox="1"/>
          <p:nvPr/>
        </p:nvSpPr>
        <p:spPr>
          <a:xfrm>
            <a:off x="323528" y="2442368"/>
            <a:ext cx="8568952" cy="4154984"/>
          </a:xfrm>
          <a:prstGeom prst="rect">
            <a:avLst/>
          </a:prstGeom>
          <a:noFill/>
        </p:spPr>
        <p:txBody>
          <a:bodyPr wrap="square" rtlCol="0">
            <a:spAutoFit/>
          </a:bodyPr>
          <a:lstStyle/>
          <a:p>
            <a:r>
              <a:rPr lang="fr-FR" sz="2400" i="1" dirty="0">
                <a:solidFill>
                  <a:srgbClr val="00B050"/>
                </a:solidFill>
              </a:rPr>
              <a:t>/* </a:t>
            </a:r>
            <a:r>
              <a:rPr lang="fr-FR" sz="2400" i="1" dirty="0" smtClean="0">
                <a:solidFill>
                  <a:srgbClr val="00B050"/>
                </a:solidFill>
              </a:rPr>
              <a:t>Test d’erreur a</a:t>
            </a:r>
            <a:r>
              <a:rPr lang="fr-FR" sz="2400" i="1" dirty="0">
                <a:solidFill>
                  <a:srgbClr val="00B050"/>
                </a:solidFill>
              </a:rPr>
              <a:t> la connexion </a:t>
            </a:r>
            <a:r>
              <a:rPr lang="fr-FR" sz="2400" i="1" dirty="0" smtClean="0">
                <a:solidFill>
                  <a:srgbClr val="00B050"/>
                </a:solidFill>
              </a:rPr>
              <a:t>*/</a:t>
            </a:r>
          </a:p>
          <a:p>
            <a:r>
              <a:rPr lang="en-US" sz="2400" dirty="0"/>
              <a:t>$</a:t>
            </a:r>
            <a:r>
              <a:rPr lang="en-US" sz="2400" dirty="0" err="1"/>
              <a:t>mysqli</a:t>
            </a:r>
            <a:r>
              <a:rPr lang="en-US" sz="2400" dirty="0"/>
              <a:t> = new </a:t>
            </a:r>
            <a:r>
              <a:rPr lang="en-US" sz="2400" dirty="0" err="1"/>
              <a:t>mysqli</a:t>
            </a:r>
            <a:r>
              <a:rPr lang="en-US" sz="2400" dirty="0"/>
              <a:t>("localhost", "nobody", "");</a:t>
            </a:r>
            <a:r>
              <a:rPr lang="fr-FR" sz="2400" dirty="0"/>
              <a:t/>
            </a:r>
            <a:br>
              <a:rPr lang="fr-FR" sz="2400" dirty="0"/>
            </a:br>
            <a:r>
              <a:rPr lang="fr-FR" sz="2400" dirty="0"/>
              <a:t>if (</a:t>
            </a:r>
            <a:r>
              <a:rPr lang="fr-FR" sz="2400" dirty="0" err="1">
                <a:solidFill>
                  <a:srgbClr val="FF0000"/>
                </a:solidFill>
              </a:rPr>
              <a:t>mysqli_connect_errno</a:t>
            </a:r>
            <a:r>
              <a:rPr lang="fr-FR" sz="2400" dirty="0">
                <a:solidFill>
                  <a:srgbClr val="FF0000"/>
                </a:solidFill>
              </a:rPr>
              <a:t>()</a:t>
            </a:r>
            <a:r>
              <a:rPr lang="fr-FR" sz="2400" dirty="0"/>
              <a:t>) {</a:t>
            </a:r>
            <a:br>
              <a:rPr lang="fr-FR" sz="2400" dirty="0"/>
            </a:br>
            <a:r>
              <a:rPr lang="fr-FR" sz="2400" dirty="0"/>
              <a:t>    </a:t>
            </a:r>
            <a:r>
              <a:rPr lang="fr-FR" sz="2400" dirty="0" err="1"/>
              <a:t>printf</a:t>
            </a:r>
            <a:r>
              <a:rPr lang="fr-FR" sz="2400" dirty="0"/>
              <a:t>("La connexion a échoué : %s\n", </a:t>
            </a:r>
            <a:r>
              <a:rPr lang="fr-FR" sz="2400" dirty="0" err="1">
                <a:solidFill>
                  <a:srgbClr val="FF0000"/>
                </a:solidFill>
              </a:rPr>
              <a:t>mysqli_connect_error</a:t>
            </a:r>
            <a:r>
              <a:rPr lang="fr-FR" sz="2400" dirty="0">
                <a:solidFill>
                  <a:srgbClr val="FF0000"/>
                </a:solidFill>
              </a:rPr>
              <a:t>()</a:t>
            </a:r>
            <a:r>
              <a:rPr lang="fr-FR" sz="2400" dirty="0"/>
              <a:t>);</a:t>
            </a:r>
            <a:br>
              <a:rPr lang="fr-FR" sz="2400" dirty="0"/>
            </a:br>
            <a:r>
              <a:rPr lang="fr-FR" sz="2400" dirty="0"/>
              <a:t>    exit();</a:t>
            </a:r>
            <a:br>
              <a:rPr lang="fr-FR" sz="2400" dirty="0"/>
            </a:br>
            <a:r>
              <a:rPr lang="fr-FR" sz="2400" dirty="0"/>
              <a:t>}</a:t>
            </a:r>
            <a:br>
              <a:rPr lang="fr-FR" sz="2400" dirty="0"/>
            </a:br>
            <a:endParaRPr lang="fr-FR" sz="2400" dirty="0" smtClean="0"/>
          </a:p>
          <a:p>
            <a:r>
              <a:rPr lang="fr-FR" sz="2400" i="1" dirty="0">
                <a:solidFill>
                  <a:srgbClr val="00B050"/>
                </a:solidFill>
              </a:rPr>
              <a:t>/* </a:t>
            </a:r>
            <a:r>
              <a:rPr lang="fr-FR" sz="2400" i="1" dirty="0" smtClean="0">
                <a:solidFill>
                  <a:srgbClr val="00B050"/>
                </a:solidFill>
              </a:rPr>
              <a:t>Test d’erreur lors de</a:t>
            </a:r>
            <a:r>
              <a:rPr lang="fr-FR" sz="2400" i="1" dirty="0">
                <a:solidFill>
                  <a:srgbClr val="00B050"/>
                </a:solidFill>
              </a:rPr>
              <a:t> la </a:t>
            </a:r>
            <a:r>
              <a:rPr lang="fr-FR" sz="2400" i="1" dirty="0" smtClean="0">
                <a:solidFill>
                  <a:srgbClr val="00B050"/>
                </a:solidFill>
              </a:rPr>
              <a:t>requête</a:t>
            </a:r>
            <a:r>
              <a:rPr lang="fr-FR" sz="2400" i="1" dirty="0">
                <a:solidFill>
                  <a:srgbClr val="00B050"/>
                </a:solidFill>
              </a:rPr>
              <a:t> */</a:t>
            </a:r>
            <a:r>
              <a:rPr lang="fr-FR" sz="2400" dirty="0"/>
              <a:t/>
            </a:r>
            <a:br>
              <a:rPr lang="fr-FR" sz="2400" dirty="0"/>
            </a:br>
            <a:r>
              <a:rPr lang="fr-FR" sz="2400" dirty="0"/>
              <a:t>if (!$</a:t>
            </a:r>
            <a:r>
              <a:rPr lang="fr-FR" sz="2400" dirty="0" err="1"/>
              <a:t>mysqli</a:t>
            </a:r>
            <a:r>
              <a:rPr lang="fr-FR" sz="2400" dirty="0"/>
              <a:t>-&gt;</a:t>
            </a:r>
            <a:r>
              <a:rPr lang="fr-FR" sz="2400" dirty="0" err="1"/>
              <a:t>query</a:t>
            </a:r>
            <a:r>
              <a:rPr lang="fr-FR" sz="2400" dirty="0"/>
              <a:t>("SET a=1")) {</a:t>
            </a:r>
            <a:br>
              <a:rPr lang="fr-FR" sz="2400" dirty="0"/>
            </a:br>
            <a:r>
              <a:rPr lang="fr-FR" sz="2400" dirty="0"/>
              <a:t>    </a:t>
            </a:r>
            <a:r>
              <a:rPr lang="fr-FR" sz="2400" dirty="0" err="1"/>
              <a:t>print_r</a:t>
            </a:r>
            <a:r>
              <a:rPr lang="fr-FR" sz="2400" dirty="0"/>
              <a:t>(</a:t>
            </a:r>
            <a:r>
              <a:rPr lang="fr-FR" sz="2400" dirty="0">
                <a:solidFill>
                  <a:srgbClr val="FF0000"/>
                </a:solidFill>
              </a:rPr>
              <a:t>$</a:t>
            </a:r>
            <a:r>
              <a:rPr lang="fr-FR" sz="2400" dirty="0" err="1">
                <a:solidFill>
                  <a:srgbClr val="FF0000"/>
                </a:solidFill>
              </a:rPr>
              <a:t>mysqli</a:t>
            </a:r>
            <a:r>
              <a:rPr lang="fr-FR" sz="2400" dirty="0">
                <a:solidFill>
                  <a:srgbClr val="FF0000"/>
                </a:solidFill>
              </a:rPr>
              <a:t>-&gt;</a:t>
            </a:r>
            <a:r>
              <a:rPr lang="fr-FR" sz="2400" dirty="0" err="1">
                <a:solidFill>
                  <a:srgbClr val="FF0000"/>
                </a:solidFill>
              </a:rPr>
              <a:t>error_list</a:t>
            </a:r>
            <a:r>
              <a:rPr lang="fr-FR" sz="2400" dirty="0"/>
              <a:t>);</a:t>
            </a:r>
            <a:br>
              <a:rPr lang="fr-FR" sz="2400" dirty="0"/>
            </a:br>
            <a:r>
              <a:rPr lang="fr-FR" sz="2400" dirty="0" smtClean="0"/>
              <a:t>}</a:t>
            </a:r>
            <a:endParaRPr lang="fr-FR" sz="2400"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111</a:t>
            </a:fld>
            <a:endParaRPr lang="fr-BE"/>
          </a:p>
        </p:txBody>
      </p:sp>
    </p:spTree>
    <p:extLst>
      <p:ext uri="{BB962C8B-B14F-4D97-AF65-F5344CB8AC3E}">
        <p14:creationId xmlns:p14="http://schemas.microsoft.com/office/powerpoint/2010/main" val="3333293096"/>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a:t>
            </a:r>
            <a:endParaRPr lang="fr-FR" dirty="0"/>
          </a:p>
        </p:txBody>
      </p:sp>
      <p:sp>
        <p:nvSpPr>
          <p:cNvPr id="3" name="Espace réservé du contenu 2"/>
          <p:cNvSpPr>
            <a:spLocks noGrp="1"/>
          </p:cNvSpPr>
          <p:nvPr>
            <p:ph idx="1"/>
          </p:nvPr>
        </p:nvSpPr>
        <p:spPr/>
        <p:txBody>
          <a:bodyPr>
            <a:normAutofit/>
          </a:bodyPr>
          <a:lstStyle/>
          <a:p>
            <a:r>
              <a:rPr lang="fr-FR" dirty="0" smtClean="0"/>
              <a:t>PDO : PHP Data Object</a:t>
            </a:r>
          </a:p>
          <a:p>
            <a:endParaRPr lang="fr-FR" dirty="0"/>
          </a:p>
          <a:p>
            <a:r>
              <a:rPr lang="fr-FR" dirty="0" smtClean="0"/>
              <a:t>Pilote générique multi-SGBD</a:t>
            </a:r>
          </a:p>
          <a:p>
            <a:pPr lvl="1"/>
            <a:r>
              <a:rPr lang="fr-FR" dirty="0" smtClean="0"/>
              <a:t>MySQL, </a:t>
            </a:r>
            <a:r>
              <a:rPr lang="fr-FR" dirty="0" err="1" smtClean="0"/>
              <a:t>PostGreSQL</a:t>
            </a:r>
            <a:r>
              <a:rPr lang="fr-FR" dirty="0" smtClean="0"/>
              <a:t>, Oracle, DB2, SQL Server, …</a:t>
            </a:r>
          </a:p>
          <a:p>
            <a:endParaRPr lang="fr-FR" dirty="0"/>
          </a:p>
          <a:p>
            <a:r>
              <a:rPr lang="fr-FR" dirty="0" smtClean="0"/>
              <a:t>Similaire à </a:t>
            </a:r>
            <a:r>
              <a:rPr lang="fr-FR" dirty="0" err="1" smtClean="0"/>
              <a:t>MySQLi</a:t>
            </a:r>
            <a:endParaRPr lang="fr-FR" dirty="0" smtClean="0"/>
          </a:p>
          <a:p>
            <a:pPr lvl="1"/>
            <a:r>
              <a:rPr lang="fr-FR" dirty="0" smtClean="0"/>
              <a:t>Quelques variations dans la syntaxe…</a:t>
            </a:r>
          </a:p>
          <a:p>
            <a:pPr lvl="1"/>
            <a:r>
              <a:rPr lang="fr-FR" dirty="0" smtClean="0"/>
              <a:t>…et dans le comportement</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112</a:t>
            </a:fld>
            <a:endParaRPr lang="fr-BE"/>
          </a:p>
        </p:txBody>
      </p:sp>
    </p:spTree>
    <p:extLst>
      <p:ext uri="{BB962C8B-B14F-4D97-AF65-F5344CB8AC3E}">
        <p14:creationId xmlns:p14="http://schemas.microsoft.com/office/powerpoint/2010/main" val="3022099079"/>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Connexion</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smtClean="0"/>
              <a:t>Connexion se fait avec une « </a:t>
            </a:r>
            <a:r>
              <a:rPr lang="fr-FR" sz="2800" dirty="0" err="1" smtClean="0"/>
              <a:t>connection</a:t>
            </a:r>
            <a:r>
              <a:rPr lang="fr-FR" sz="2800" dirty="0" smtClean="0"/>
              <a:t> string » contenant les informations de la BDD :</a:t>
            </a:r>
          </a:p>
          <a:p>
            <a:pPr lvl="1"/>
            <a:r>
              <a:rPr lang="fr-FR" sz="2400" dirty="0" smtClean="0"/>
              <a:t>Host : </a:t>
            </a:r>
            <a:r>
              <a:rPr lang="fr-FR" sz="2400" dirty="0" err="1" smtClean="0"/>
              <a:t>Localhost</a:t>
            </a:r>
            <a:r>
              <a:rPr lang="fr-FR" sz="2400" dirty="0" smtClean="0"/>
              <a:t> (ou 127.0.0.1)</a:t>
            </a:r>
          </a:p>
          <a:p>
            <a:pPr lvl="1"/>
            <a:r>
              <a:rPr lang="fr-FR" sz="2400" dirty="0" smtClean="0"/>
              <a:t>Port : 9306</a:t>
            </a:r>
          </a:p>
          <a:p>
            <a:pPr marL="0" indent="0">
              <a:buNone/>
            </a:pPr>
            <a:endParaRPr lang="fr-FR" sz="2800" dirty="0"/>
          </a:p>
        </p:txBody>
      </p:sp>
      <p:sp>
        <p:nvSpPr>
          <p:cNvPr id="4" name="Rectangle 3"/>
          <p:cNvSpPr/>
          <p:nvPr/>
        </p:nvSpPr>
        <p:spPr>
          <a:xfrm>
            <a:off x="323528" y="4149080"/>
            <a:ext cx="8496944" cy="1569660"/>
          </a:xfrm>
          <a:prstGeom prst="rect">
            <a:avLst/>
          </a:prstGeom>
        </p:spPr>
        <p:txBody>
          <a:bodyPr wrap="square">
            <a:spAutoFit/>
          </a:bodyPr>
          <a:lstStyle/>
          <a:p>
            <a:r>
              <a:rPr lang="fr-FR" sz="2400" dirty="0"/>
              <a:t>$connexion = new PDO</a:t>
            </a:r>
            <a:r>
              <a:rPr lang="fr-FR" sz="2400" dirty="0" smtClean="0"/>
              <a:t>(</a:t>
            </a:r>
            <a:br>
              <a:rPr lang="fr-FR" sz="2400" dirty="0" smtClean="0"/>
            </a:br>
            <a:r>
              <a:rPr lang="fr-FR" sz="2400" dirty="0" smtClean="0"/>
              <a:t>"</a:t>
            </a:r>
            <a:r>
              <a:rPr lang="fr-FR" sz="2400" dirty="0" err="1"/>
              <a:t>mysql:</a:t>
            </a:r>
            <a:r>
              <a:rPr lang="fr-FR" sz="2400" dirty="0" err="1">
                <a:solidFill>
                  <a:srgbClr val="FF0000"/>
                </a:solidFill>
              </a:rPr>
              <a:t>host</a:t>
            </a:r>
            <a:r>
              <a:rPr lang="fr-FR" sz="2400" dirty="0">
                <a:solidFill>
                  <a:srgbClr val="FF0000"/>
                </a:solidFill>
              </a:rPr>
              <a:t>=</a:t>
            </a:r>
            <a:r>
              <a:rPr lang="fr-FR" sz="2400" dirty="0" err="1">
                <a:solidFill>
                  <a:srgbClr val="FF0000"/>
                </a:solidFill>
              </a:rPr>
              <a:t>mon_serveur</a:t>
            </a:r>
            <a:r>
              <a:rPr lang="fr-FR" sz="2400" dirty="0" err="1"/>
              <a:t>;</a:t>
            </a:r>
            <a:r>
              <a:rPr lang="fr-FR" sz="2400" dirty="0" err="1">
                <a:solidFill>
                  <a:srgbClr val="00B050"/>
                </a:solidFill>
              </a:rPr>
              <a:t>port</a:t>
            </a:r>
            <a:r>
              <a:rPr lang="fr-FR" sz="2400" dirty="0">
                <a:solidFill>
                  <a:srgbClr val="00B050"/>
                </a:solidFill>
              </a:rPr>
              <a:t>=</a:t>
            </a:r>
            <a:r>
              <a:rPr lang="fr-FR" sz="2400" dirty="0" err="1">
                <a:solidFill>
                  <a:srgbClr val="00B050"/>
                </a:solidFill>
              </a:rPr>
              <a:t>mon_port</a:t>
            </a:r>
            <a:r>
              <a:rPr lang="fr-FR" sz="2400" dirty="0" err="1"/>
              <a:t>;</a:t>
            </a:r>
            <a:r>
              <a:rPr lang="fr-FR" sz="2400" dirty="0" err="1">
                <a:solidFill>
                  <a:srgbClr val="7030A0"/>
                </a:solidFill>
              </a:rPr>
              <a:t>dbname</a:t>
            </a:r>
            <a:r>
              <a:rPr lang="fr-FR" sz="2400" dirty="0">
                <a:solidFill>
                  <a:srgbClr val="7030A0"/>
                </a:solidFill>
              </a:rPr>
              <a:t>=</a:t>
            </a:r>
            <a:r>
              <a:rPr lang="fr-FR" sz="2400" dirty="0" err="1">
                <a:solidFill>
                  <a:srgbClr val="7030A0"/>
                </a:solidFill>
              </a:rPr>
              <a:t>ma_bdd</a:t>
            </a:r>
            <a:r>
              <a:rPr lang="fr-FR" sz="2400" dirty="0" smtClean="0"/>
              <a:t>",</a:t>
            </a:r>
            <a:br>
              <a:rPr lang="fr-FR" sz="2400" dirty="0" smtClean="0"/>
            </a:br>
            <a:r>
              <a:rPr lang="fr-FR" sz="2400" dirty="0" smtClean="0"/>
              <a:t>"</a:t>
            </a:r>
            <a:r>
              <a:rPr lang="fr-FR" sz="2400" dirty="0" err="1" smtClean="0"/>
              <a:t>mon_login</a:t>
            </a:r>
            <a:r>
              <a:rPr lang="fr-FR" sz="2400" dirty="0" smtClean="0"/>
              <a:t>",</a:t>
            </a:r>
            <a:br>
              <a:rPr lang="fr-FR" sz="2400" dirty="0" smtClean="0"/>
            </a:br>
            <a:r>
              <a:rPr lang="fr-FR" sz="2400" dirty="0" smtClean="0"/>
              <a:t>"</a:t>
            </a:r>
            <a:r>
              <a:rPr lang="fr-FR" sz="2400" dirty="0" err="1" smtClean="0"/>
              <a:t>mon_pass</a:t>
            </a:r>
            <a:r>
              <a:rPr lang="fr-FR" sz="2400" dirty="0" smtClean="0"/>
              <a:t>");</a:t>
            </a:r>
            <a:endParaRPr lang="fr-FR" sz="2400"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113</a:t>
            </a:fld>
            <a:endParaRPr lang="fr-BE"/>
          </a:p>
        </p:txBody>
      </p:sp>
    </p:spTree>
    <p:extLst>
      <p:ext uri="{BB962C8B-B14F-4D97-AF65-F5344CB8AC3E}">
        <p14:creationId xmlns:p14="http://schemas.microsoft.com/office/powerpoint/2010/main" val="828575261"/>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Ecriture / EXEC</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smtClean="0"/>
              <a:t>Requête d’écriture : INSERT, UPDATE, DELETE</a:t>
            </a:r>
          </a:p>
          <a:p>
            <a:pPr lvl="1"/>
            <a:r>
              <a:rPr lang="fr-FR" sz="2400" dirty="0" smtClean="0"/>
              <a:t>Se fait avec méthode PDO::</a:t>
            </a:r>
            <a:r>
              <a:rPr lang="fr-FR" sz="2400" dirty="0" err="1" smtClean="0"/>
              <a:t>exec</a:t>
            </a:r>
            <a:r>
              <a:rPr lang="fr-FR" sz="2400" dirty="0" smtClean="0"/>
              <a:t>()</a:t>
            </a:r>
          </a:p>
          <a:p>
            <a:pPr lvl="1"/>
            <a:r>
              <a:rPr lang="fr-FR" sz="2400" dirty="0" smtClean="0"/>
              <a:t>PAS AVEC QUERY !</a:t>
            </a:r>
          </a:p>
          <a:p>
            <a:pPr lvl="1"/>
            <a:r>
              <a:rPr lang="fr-FR" sz="2400" dirty="0" smtClean="0"/>
              <a:t>Renvoie le nombre de modifications effectuées (</a:t>
            </a:r>
            <a:r>
              <a:rPr lang="fr-FR" sz="2400" dirty="0" err="1" smtClean="0"/>
              <a:t>integer</a:t>
            </a:r>
            <a:r>
              <a:rPr lang="fr-FR" sz="2400" dirty="0" smtClean="0"/>
              <a:t>)</a:t>
            </a:r>
          </a:p>
          <a:p>
            <a:endParaRPr lang="fr-FR" dirty="0"/>
          </a:p>
        </p:txBody>
      </p:sp>
      <p:sp>
        <p:nvSpPr>
          <p:cNvPr id="5" name="Rectangle 4"/>
          <p:cNvSpPr/>
          <p:nvPr/>
        </p:nvSpPr>
        <p:spPr>
          <a:xfrm>
            <a:off x="755576" y="3789040"/>
            <a:ext cx="7056784" cy="1569660"/>
          </a:xfrm>
          <a:prstGeom prst="rect">
            <a:avLst/>
          </a:prstGeom>
        </p:spPr>
        <p:txBody>
          <a:bodyPr wrap="square">
            <a:spAutoFit/>
          </a:bodyPr>
          <a:lstStyle/>
          <a:p>
            <a:r>
              <a:rPr lang="fr-FR" sz="2400" dirty="0"/>
              <a:t>$</a:t>
            </a:r>
            <a:r>
              <a:rPr lang="fr-FR" sz="2400" dirty="0" err="1"/>
              <a:t>requete</a:t>
            </a:r>
            <a:r>
              <a:rPr lang="fr-FR" sz="2400" dirty="0"/>
              <a:t> = "DELETE FROM </a:t>
            </a:r>
            <a:r>
              <a:rPr lang="fr-FR" sz="2400" dirty="0" err="1" smtClean="0"/>
              <a:t>ma_table</a:t>
            </a:r>
            <a:r>
              <a:rPr lang="fr-FR" sz="2400" dirty="0" smtClean="0"/>
              <a:t/>
            </a:r>
            <a:br>
              <a:rPr lang="fr-FR" sz="2400" dirty="0" smtClean="0"/>
            </a:br>
            <a:r>
              <a:rPr lang="fr-FR" sz="2400" dirty="0" smtClean="0"/>
              <a:t>		WHERE </a:t>
            </a:r>
            <a:r>
              <a:rPr lang="fr-FR" sz="2400" dirty="0" err="1"/>
              <a:t>mon_champ</a:t>
            </a:r>
            <a:r>
              <a:rPr lang="fr-FR" sz="2400" dirty="0"/>
              <a:t> = </a:t>
            </a:r>
            <a:r>
              <a:rPr lang="fr-FR" sz="2400" dirty="0" err="1"/>
              <a:t>ma_valeur</a:t>
            </a:r>
            <a:r>
              <a:rPr lang="fr-FR" sz="2400" dirty="0" smtClean="0"/>
              <a:t>";</a:t>
            </a:r>
            <a:br>
              <a:rPr lang="fr-FR" sz="2400" dirty="0" smtClean="0"/>
            </a:br>
            <a:r>
              <a:rPr lang="fr-FR" sz="2400" dirty="0" smtClean="0"/>
              <a:t/>
            </a:r>
            <a:br>
              <a:rPr lang="fr-FR" sz="2400" dirty="0" smtClean="0"/>
            </a:br>
            <a:r>
              <a:rPr lang="fr-FR" sz="2400" dirty="0" smtClean="0"/>
              <a:t>$</a:t>
            </a:r>
            <a:r>
              <a:rPr lang="fr-FR" sz="2400" dirty="0"/>
              <a:t>compteur = $connexion-&gt;</a:t>
            </a:r>
            <a:r>
              <a:rPr lang="fr-FR" sz="2400" dirty="0" err="1"/>
              <a:t>exec</a:t>
            </a:r>
            <a:r>
              <a:rPr lang="fr-FR" sz="2400" dirty="0"/>
              <a:t>($</a:t>
            </a:r>
            <a:r>
              <a:rPr lang="fr-FR" sz="2400" dirty="0" err="1"/>
              <a:t>requete</a:t>
            </a:r>
            <a:r>
              <a:rPr lang="fr-FR" sz="2400" dirty="0"/>
              <a: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114</a:t>
            </a:fld>
            <a:endParaRPr lang="fr-BE"/>
          </a:p>
        </p:txBody>
      </p:sp>
    </p:spTree>
    <p:extLst>
      <p:ext uri="{BB962C8B-B14F-4D97-AF65-F5344CB8AC3E}">
        <p14:creationId xmlns:p14="http://schemas.microsoft.com/office/powerpoint/2010/main" val="317454551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Lecture / QUERY</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smtClean="0"/>
              <a:t>Requête de lecture : SELECT</a:t>
            </a:r>
          </a:p>
          <a:p>
            <a:pPr lvl="1"/>
            <a:r>
              <a:rPr lang="fr-FR" sz="2400" dirty="0" smtClean="0"/>
              <a:t>Se fait avec méthode PDO::</a:t>
            </a:r>
            <a:r>
              <a:rPr lang="fr-FR" sz="2400" dirty="0" err="1" smtClean="0"/>
              <a:t>query</a:t>
            </a:r>
            <a:r>
              <a:rPr lang="fr-FR" sz="2400" dirty="0" smtClean="0"/>
              <a:t>()</a:t>
            </a:r>
          </a:p>
          <a:p>
            <a:pPr lvl="1"/>
            <a:r>
              <a:rPr lang="fr-FR" sz="2400" dirty="0"/>
              <a:t>PAS AVEC </a:t>
            </a:r>
            <a:r>
              <a:rPr lang="fr-FR" sz="2400" dirty="0" smtClean="0"/>
              <a:t>EXEC !</a:t>
            </a:r>
          </a:p>
          <a:p>
            <a:pPr lvl="1"/>
            <a:r>
              <a:rPr lang="fr-FR" sz="2400" dirty="0" smtClean="0"/>
              <a:t>Renvoie les résultats (</a:t>
            </a:r>
            <a:r>
              <a:rPr lang="fr-FR" sz="2400" dirty="0" err="1" smtClean="0"/>
              <a:t>PDOStatement</a:t>
            </a:r>
            <a:r>
              <a:rPr lang="fr-FR" sz="2400" dirty="0" smtClean="0"/>
              <a:t>)</a:t>
            </a:r>
          </a:p>
          <a:p>
            <a:endParaRPr lang="fr-FR" dirty="0"/>
          </a:p>
        </p:txBody>
      </p:sp>
      <p:sp>
        <p:nvSpPr>
          <p:cNvPr id="5" name="Rectangle 4"/>
          <p:cNvSpPr/>
          <p:nvPr/>
        </p:nvSpPr>
        <p:spPr>
          <a:xfrm>
            <a:off x="755576" y="3789040"/>
            <a:ext cx="7056784" cy="1569660"/>
          </a:xfrm>
          <a:prstGeom prst="rect">
            <a:avLst/>
          </a:prstGeom>
        </p:spPr>
        <p:txBody>
          <a:bodyPr wrap="square">
            <a:spAutoFit/>
          </a:bodyPr>
          <a:lstStyle/>
          <a:p>
            <a:r>
              <a:rPr lang="fr-FR" sz="2400" dirty="0"/>
              <a:t>$</a:t>
            </a:r>
            <a:r>
              <a:rPr lang="fr-FR" sz="2400" dirty="0" err="1"/>
              <a:t>requete</a:t>
            </a:r>
            <a:r>
              <a:rPr lang="fr-FR" sz="2400" dirty="0"/>
              <a:t> = "SELECT * </a:t>
            </a:r>
            <a:r>
              <a:rPr lang="fr-FR" sz="2400" dirty="0" smtClean="0"/>
              <a:t>FROM </a:t>
            </a:r>
            <a:r>
              <a:rPr lang="fr-FR" sz="2400" dirty="0" err="1" smtClean="0"/>
              <a:t>ma_table</a:t>
            </a:r>
            <a:r>
              <a:rPr lang="fr-FR" sz="2400" dirty="0"/>
              <a:t/>
            </a:r>
            <a:br>
              <a:rPr lang="fr-FR" sz="2400" dirty="0"/>
            </a:br>
            <a:r>
              <a:rPr lang="fr-FR" sz="2400" dirty="0" smtClean="0"/>
              <a:t>		WHERE </a:t>
            </a:r>
            <a:r>
              <a:rPr lang="fr-FR" sz="2400" dirty="0" err="1"/>
              <a:t>mon_champ</a:t>
            </a:r>
            <a:r>
              <a:rPr lang="fr-FR" sz="2400" dirty="0"/>
              <a:t> = </a:t>
            </a:r>
            <a:r>
              <a:rPr lang="fr-FR" sz="2400" dirty="0" err="1" smtClean="0"/>
              <a:t>ma_valeur</a:t>
            </a:r>
            <a:r>
              <a:rPr lang="fr-FR" sz="2400" dirty="0" smtClean="0"/>
              <a:t>";</a:t>
            </a:r>
            <a:br>
              <a:rPr lang="fr-FR" sz="2400" dirty="0" smtClean="0"/>
            </a:br>
            <a:endParaRPr lang="fr-FR" sz="2400" dirty="0" smtClean="0"/>
          </a:p>
          <a:p>
            <a:r>
              <a:rPr lang="fr-FR" sz="2400" dirty="0" smtClean="0"/>
              <a:t>$</a:t>
            </a:r>
            <a:r>
              <a:rPr lang="fr-FR" sz="2400" dirty="0" err="1"/>
              <a:t>resultats</a:t>
            </a:r>
            <a:r>
              <a:rPr lang="fr-FR" sz="2400" dirty="0"/>
              <a:t> = $connexion-&gt;</a:t>
            </a:r>
            <a:r>
              <a:rPr lang="fr-FR" sz="2400" dirty="0" err="1"/>
              <a:t>query</a:t>
            </a:r>
            <a:r>
              <a:rPr lang="fr-FR" sz="2400" dirty="0"/>
              <a:t>($</a:t>
            </a:r>
            <a:r>
              <a:rPr lang="fr-FR" sz="2400" dirty="0" err="1"/>
              <a:t>requete</a:t>
            </a:r>
            <a:r>
              <a:rPr lang="fr-FR" sz="2400" dirty="0"/>
              <a: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115</a:t>
            </a:fld>
            <a:endParaRPr lang="fr-BE"/>
          </a:p>
        </p:txBody>
      </p:sp>
    </p:spTree>
    <p:extLst>
      <p:ext uri="{BB962C8B-B14F-4D97-AF65-F5344CB8AC3E}">
        <p14:creationId xmlns:p14="http://schemas.microsoft.com/office/powerpoint/2010/main" val="277015739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Résultats / FETCH</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400" dirty="0" smtClean="0"/>
              <a:t>Lecture de la réponse d’une requête de lecture : </a:t>
            </a:r>
            <a:r>
              <a:rPr lang="fr-FR" sz="2400" dirty="0" err="1" smtClean="0"/>
              <a:t>fetch</a:t>
            </a:r>
            <a:endParaRPr lang="fr-FR" sz="2400" dirty="0" smtClean="0"/>
          </a:p>
          <a:p>
            <a:endParaRPr lang="fr-FR" sz="2400" dirty="0"/>
          </a:p>
          <a:p>
            <a:r>
              <a:rPr lang="fr-FR" sz="2400" dirty="0" err="1" smtClean="0"/>
              <a:t>fetch</a:t>
            </a:r>
            <a:r>
              <a:rPr lang="fr-FR" sz="2400" dirty="0" smtClean="0"/>
              <a:t>() : renvoie la ligne suivante des résultats</a:t>
            </a:r>
          </a:p>
          <a:p>
            <a:r>
              <a:rPr lang="fr-FR" sz="2400" dirty="0" err="1" smtClean="0"/>
              <a:t>fetchObject</a:t>
            </a:r>
            <a:r>
              <a:rPr lang="fr-FR" sz="2400" dirty="0" smtClean="0"/>
              <a:t>() : renvoie la ligne suivante en tant qu’objet</a:t>
            </a:r>
          </a:p>
          <a:p>
            <a:r>
              <a:rPr lang="fr-FR" sz="2400" dirty="0" err="1" smtClean="0"/>
              <a:t>fetchAll</a:t>
            </a:r>
            <a:r>
              <a:rPr lang="fr-FR" sz="2400" dirty="0" smtClean="0"/>
              <a:t>() : renvoie un tableau de toutes les réponses</a:t>
            </a:r>
          </a:p>
          <a:p>
            <a:pPr marL="0" indent="0">
              <a:buNone/>
            </a:pPr>
            <a:endParaRPr lang="fr-FR" sz="2400" dirty="0" smtClean="0"/>
          </a:p>
        </p:txBody>
      </p:sp>
      <p:sp>
        <p:nvSpPr>
          <p:cNvPr id="5" name="Rectangle 4"/>
          <p:cNvSpPr/>
          <p:nvPr/>
        </p:nvSpPr>
        <p:spPr>
          <a:xfrm>
            <a:off x="323528" y="4667652"/>
            <a:ext cx="8712968" cy="1569660"/>
          </a:xfrm>
          <a:prstGeom prst="rect">
            <a:avLst/>
          </a:prstGeom>
        </p:spPr>
        <p:txBody>
          <a:bodyPr wrap="square">
            <a:spAutoFit/>
          </a:bodyPr>
          <a:lstStyle/>
          <a:p>
            <a:r>
              <a:rPr lang="fr-FR" sz="2400" dirty="0"/>
              <a:t>$ligne = $</a:t>
            </a:r>
            <a:r>
              <a:rPr lang="fr-FR" sz="2400" dirty="0" err="1"/>
              <a:t>resultats</a:t>
            </a:r>
            <a:r>
              <a:rPr lang="fr-FR" sz="2400" dirty="0"/>
              <a:t>-&gt;</a:t>
            </a:r>
            <a:r>
              <a:rPr lang="fr-FR" sz="2400" dirty="0" err="1"/>
              <a:t>fetch</a:t>
            </a:r>
            <a:r>
              <a:rPr lang="fr-FR" sz="2400" dirty="0"/>
              <a:t>(PDO::FETCH_ASSOC</a:t>
            </a:r>
            <a:r>
              <a:rPr lang="fr-FR" sz="2400" dirty="0" smtClean="0"/>
              <a:t>);  &lt;- tableau associatif</a:t>
            </a:r>
            <a:br>
              <a:rPr lang="fr-FR" sz="2400" dirty="0" smtClean="0"/>
            </a:br>
            <a:r>
              <a:rPr lang="fr-FR" sz="2400" dirty="0" smtClean="0"/>
              <a:t>$</a:t>
            </a:r>
            <a:r>
              <a:rPr lang="fr-FR" sz="2400" dirty="0"/>
              <a:t>ligne = $</a:t>
            </a:r>
            <a:r>
              <a:rPr lang="fr-FR" sz="2400" dirty="0" err="1"/>
              <a:t>resultats</a:t>
            </a:r>
            <a:r>
              <a:rPr lang="fr-FR" sz="2400" dirty="0"/>
              <a:t>-&gt;</a:t>
            </a:r>
            <a:r>
              <a:rPr lang="fr-FR" sz="2400" dirty="0" err="1"/>
              <a:t>fetch</a:t>
            </a:r>
            <a:r>
              <a:rPr lang="fr-FR" sz="2400" dirty="0"/>
              <a:t>(PDO::FETCH_NUM</a:t>
            </a:r>
            <a:r>
              <a:rPr lang="fr-FR" sz="2400" dirty="0" smtClean="0"/>
              <a:t>);    &lt;- tableau simple</a:t>
            </a:r>
            <a:br>
              <a:rPr lang="fr-FR" sz="2400" dirty="0" smtClean="0"/>
            </a:br>
            <a:r>
              <a:rPr lang="fr-FR" sz="2400" dirty="0" smtClean="0"/>
              <a:t>$</a:t>
            </a:r>
            <a:r>
              <a:rPr lang="fr-FR" sz="2400" dirty="0"/>
              <a:t>ligne = $</a:t>
            </a:r>
            <a:r>
              <a:rPr lang="fr-FR" sz="2400" dirty="0" err="1"/>
              <a:t>resultats</a:t>
            </a:r>
            <a:r>
              <a:rPr lang="fr-FR" sz="2400" dirty="0"/>
              <a:t>-&gt;</a:t>
            </a:r>
            <a:r>
              <a:rPr lang="fr-FR" sz="2400" dirty="0" err="1"/>
              <a:t>fetch</a:t>
            </a:r>
            <a:r>
              <a:rPr lang="fr-FR" sz="2400" dirty="0"/>
              <a:t>(PDO::FETCH_BOTH</a:t>
            </a:r>
            <a:r>
              <a:rPr lang="fr-FR" sz="2400" dirty="0" smtClean="0"/>
              <a:t>);   &lt;- les 2 (par défaut)</a:t>
            </a:r>
            <a:br>
              <a:rPr lang="fr-FR" sz="2400" dirty="0" smtClean="0"/>
            </a:br>
            <a:r>
              <a:rPr lang="fr-FR" sz="2400" dirty="0" smtClean="0"/>
              <a:t>$</a:t>
            </a:r>
            <a:r>
              <a:rPr lang="fr-FR" sz="2400" dirty="0"/>
              <a:t>ligne = $</a:t>
            </a:r>
            <a:r>
              <a:rPr lang="fr-FR" sz="2400" dirty="0" err="1"/>
              <a:t>resultats</a:t>
            </a:r>
            <a:r>
              <a:rPr lang="fr-FR" sz="2400" dirty="0"/>
              <a:t>-&gt;</a:t>
            </a:r>
            <a:r>
              <a:rPr lang="fr-FR" sz="2400" dirty="0" err="1"/>
              <a:t>fetch</a:t>
            </a:r>
            <a:r>
              <a:rPr lang="fr-FR" sz="2400" dirty="0"/>
              <a:t>(PDO::FETCH_OBJ</a:t>
            </a:r>
            <a:r>
              <a:rPr lang="fr-FR" sz="2400" dirty="0" smtClean="0"/>
              <a:t>);       &lt;- objet</a:t>
            </a:r>
            <a:endParaRPr lang="fr-FR" sz="2400"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116</a:t>
            </a:fld>
            <a:endParaRPr lang="fr-BE"/>
          </a:p>
        </p:txBody>
      </p:sp>
    </p:spTree>
    <p:extLst>
      <p:ext uri="{BB962C8B-B14F-4D97-AF65-F5344CB8AC3E}">
        <p14:creationId xmlns:p14="http://schemas.microsoft.com/office/powerpoint/2010/main" val="810573141"/>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Fermeture connexion</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smtClean="0"/>
              <a:t>Avant de refaire une requête, il faut libérer le curseur en place</a:t>
            </a:r>
          </a:p>
        </p:txBody>
      </p:sp>
      <p:sp>
        <p:nvSpPr>
          <p:cNvPr id="5" name="Rectangle 4"/>
          <p:cNvSpPr/>
          <p:nvPr/>
        </p:nvSpPr>
        <p:spPr>
          <a:xfrm>
            <a:off x="755576" y="4149080"/>
            <a:ext cx="7920880" cy="461665"/>
          </a:xfrm>
          <a:prstGeom prst="rect">
            <a:avLst/>
          </a:prstGeom>
        </p:spPr>
        <p:txBody>
          <a:bodyPr wrap="square">
            <a:spAutoFit/>
          </a:bodyPr>
          <a:lstStyle/>
          <a:p>
            <a:r>
              <a:rPr lang="fr-FR" sz="2400" dirty="0" smtClean="0"/>
              <a:t>$</a:t>
            </a:r>
            <a:r>
              <a:rPr lang="fr-FR" sz="2400" dirty="0" err="1"/>
              <a:t>resultats</a:t>
            </a:r>
            <a:r>
              <a:rPr lang="fr-FR" sz="2400" dirty="0"/>
              <a:t>-&gt;</a:t>
            </a:r>
            <a:r>
              <a:rPr lang="fr-FR" sz="2400" dirty="0" err="1"/>
              <a:t>closeCursor</a:t>
            </a:r>
            <a:r>
              <a:rPr lang="fr-FR" sz="2400" dirty="0" smtClean="0"/>
              <a:t>();</a:t>
            </a:r>
            <a:endParaRPr lang="fr-FR" sz="2400"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117</a:t>
            </a:fld>
            <a:endParaRPr lang="fr-BE"/>
          </a:p>
        </p:txBody>
      </p:sp>
    </p:spTree>
    <p:extLst>
      <p:ext uri="{BB962C8B-B14F-4D97-AF65-F5344CB8AC3E}">
        <p14:creationId xmlns:p14="http://schemas.microsoft.com/office/powerpoint/2010/main" val="285182402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a:t>
            </a:r>
            <a:endParaRPr lang="fr-FR" dirty="0"/>
          </a:p>
        </p:txBody>
      </p:sp>
      <p:sp>
        <p:nvSpPr>
          <p:cNvPr id="3" name="Espace réservé du contenu 2"/>
          <p:cNvSpPr>
            <a:spLocks noGrp="1"/>
          </p:cNvSpPr>
          <p:nvPr>
            <p:ph idx="1"/>
          </p:nvPr>
        </p:nvSpPr>
        <p:spPr>
          <a:xfrm>
            <a:off x="457200" y="1600200"/>
            <a:ext cx="8363272" cy="5069160"/>
          </a:xfrm>
        </p:spPr>
        <p:txBody>
          <a:bodyPr>
            <a:normAutofit fontScale="70000" lnSpcReduction="20000"/>
          </a:bodyPr>
          <a:lstStyle/>
          <a:p>
            <a:pPr marL="0" indent="0">
              <a:buNone/>
            </a:pPr>
            <a:r>
              <a:rPr lang="fr-FR" b="1" dirty="0"/>
              <a:t>$connexion = new PDO(</a:t>
            </a:r>
            <a:br>
              <a:rPr lang="fr-FR" b="1" dirty="0"/>
            </a:br>
            <a:r>
              <a:rPr lang="fr-FR" b="1" dirty="0"/>
              <a:t>"</a:t>
            </a:r>
            <a:r>
              <a:rPr lang="fr-FR" b="1" dirty="0" err="1"/>
              <a:t>mysql:</a:t>
            </a:r>
            <a:r>
              <a:rPr lang="fr-FR" b="1" dirty="0" err="1">
                <a:solidFill>
                  <a:srgbClr val="FF0000"/>
                </a:solidFill>
              </a:rPr>
              <a:t>host</a:t>
            </a:r>
            <a:r>
              <a:rPr lang="fr-FR" b="1" dirty="0">
                <a:solidFill>
                  <a:srgbClr val="FF0000"/>
                </a:solidFill>
              </a:rPr>
              <a:t>=</a:t>
            </a:r>
            <a:r>
              <a:rPr lang="fr-FR" b="1" dirty="0" err="1">
                <a:solidFill>
                  <a:srgbClr val="FF0000"/>
                </a:solidFill>
              </a:rPr>
              <a:t>mon_serveur</a:t>
            </a:r>
            <a:r>
              <a:rPr lang="fr-FR" b="1" dirty="0" err="1"/>
              <a:t>;</a:t>
            </a:r>
            <a:r>
              <a:rPr lang="fr-FR" b="1" dirty="0" err="1">
                <a:solidFill>
                  <a:srgbClr val="00B050"/>
                </a:solidFill>
              </a:rPr>
              <a:t>port</a:t>
            </a:r>
            <a:r>
              <a:rPr lang="fr-FR" b="1" dirty="0">
                <a:solidFill>
                  <a:srgbClr val="00B050"/>
                </a:solidFill>
              </a:rPr>
              <a:t>=</a:t>
            </a:r>
            <a:r>
              <a:rPr lang="fr-FR" b="1" dirty="0" err="1">
                <a:solidFill>
                  <a:srgbClr val="00B050"/>
                </a:solidFill>
              </a:rPr>
              <a:t>mon_port</a:t>
            </a:r>
            <a:r>
              <a:rPr lang="fr-FR" b="1" dirty="0" err="1"/>
              <a:t>;</a:t>
            </a:r>
            <a:r>
              <a:rPr lang="fr-FR" b="1" dirty="0" err="1">
                <a:solidFill>
                  <a:srgbClr val="7030A0"/>
                </a:solidFill>
              </a:rPr>
              <a:t>dbname</a:t>
            </a:r>
            <a:r>
              <a:rPr lang="fr-FR" b="1" dirty="0">
                <a:solidFill>
                  <a:srgbClr val="7030A0"/>
                </a:solidFill>
              </a:rPr>
              <a:t>=</a:t>
            </a:r>
            <a:r>
              <a:rPr lang="fr-FR" b="1" dirty="0" err="1">
                <a:solidFill>
                  <a:srgbClr val="7030A0"/>
                </a:solidFill>
              </a:rPr>
              <a:t>ma_bdd</a:t>
            </a:r>
            <a:r>
              <a:rPr lang="fr-FR" b="1" dirty="0"/>
              <a:t>",</a:t>
            </a:r>
            <a:br>
              <a:rPr lang="fr-FR" b="1" dirty="0"/>
            </a:br>
            <a:r>
              <a:rPr lang="fr-FR" b="1" dirty="0"/>
              <a:t>"</a:t>
            </a:r>
            <a:r>
              <a:rPr lang="fr-FR" b="1" dirty="0" err="1"/>
              <a:t>mon_login</a:t>
            </a:r>
            <a:r>
              <a:rPr lang="fr-FR" b="1" dirty="0"/>
              <a:t>",</a:t>
            </a:r>
            <a:br>
              <a:rPr lang="fr-FR" b="1" dirty="0"/>
            </a:br>
            <a:r>
              <a:rPr lang="fr-FR" b="1" dirty="0"/>
              <a:t>"</a:t>
            </a:r>
            <a:r>
              <a:rPr lang="fr-FR" b="1" dirty="0" err="1"/>
              <a:t>mon_pass</a:t>
            </a:r>
            <a:r>
              <a:rPr lang="fr-FR" b="1" dirty="0"/>
              <a:t>");</a:t>
            </a:r>
          </a:p>
          <a:p>
            <a:pPr marL="0" indent="0">
              <a:buNone/>
            </a:pPr>
            <a:endParaRPr lang="fr-FR" sz="2600" b="1" dirty="0" smtClean="0"/>
          </a:p>
          <a:p>
            <a:pPr marL="0" indent="0">
              <a:buNone/>
            </a:pPr>
            <a:r>
              <a:rPr lang="fr-FR" b="1" dirty="0"/>
              <a:t>$</a:t>
            </a:r>
            <a:r>
              <a:rPr lang="fr-FR" b="1" dirty="0" err="1"/>
              <a:t>requete</a:t>
            </a:r>
            <a:r>
              <a:rPr lang="fr-FR" b="1" dirty="0"/>
              <a:t> = "SELECT * FROM </a:t>
            </a:r>
            <a:r>
              <a:rPr lang="fr-FR" b="1" dirty="0" err="1"/>
              <a:t>ma_table</a:t>
            </a:r>
            <a:r>
              <a:rPr lang="fr-FR" b="1" dirty="0"/>
              <a:t/>
            </a:r>
            <a:br>
              <a:rPr lang="fr-FR" b="1" dirty="0"/>
            </a:br>
            <a:r>
              <a:rPr lang="fr-FR" b="1" dirty="0" smtClean="0"/>
              <a:t>	</a:t>
            </a:r>
            <a:r>
              <a:rPr lang="fr-FR" b="1" dirty="0"/>
              <a:t> </a:t>
            </a:r>
            <a:r>
              <a:rPr lang="fr-FR" b="1" dirty="0" smtClean="0"/>
              <a:t>        WHERE </a:t>
            </a:r>
            <a:r>
              <a:rPr lang="fr-FR" b="1" dirty="0" err="1"/>
              <a:t>mon_champ</a:t>
            </a:r>
            <a:r>
              <a:rPr lang="fr-FR" b="1" dirty="0"/>
              <a:t> = </a:t>
            </a:r>
            <a:r>
              <a:rPr lang="fr-FR" b="1" dirty="0" err="1"/>
              <a:t>ma_valeur</a:t>
            </a:r>
            <a:r>
              <a:rPr lang="fr-FR" b="1" dirty="0"/>
              <a:t>";</a:t>
            </a:r>
            <a:br>
              <a:rPr lang="fr-FR" b="1" dirty="0"/>
            </a:br>
            <a:endParaRPr lang="fr-FR" b="1" dirty="0"/>
          </a:p>
          <a:p>
            <a:pPr marL="0" indent="0">
              <a:buNone/>
            </a:pPr>
            <a:r>
              <a:rPr lang="fr-FR" b="1" dirty="0"/>
              <a:t>$</a:t>
            </a:r>
            <a:r>
              <a:rPr lang="fr-FR" b="1" dirty="0" err="1"/>
              <a:t>resultats</a:t>
            </a:r>
            <a:r>
              <a:rPr lang="fr-FR" b="1" dirty="0"/>
              <a:t> = $connexion-&gt;</a:t>
            </a:r>
            <a:r>
              <a:rPr lang="fr-FR" b="1" dirty="0" err="1"/>
              <a:t>query</a:t>
            </a:r>
            <a:r>
              <a:rPr lang="fr-FR" b="1" dirty="0"/>
              <a:t>($</a:t>
            </a:r>
            <a:r>
              <a:rPr lang="fr-FR" b="1" dirty="0" err="1"/>
              <a:t>requete</a:t>
            </a:r>
            <a:r>
              <a:rPr lang="fr-FR" b="1" dirty="0"/>
              <a:t>);</a:t>
            </a:r>
          </a:p>
          <a:p>
            <a:pPr marL="0" indent="0">
              <a:buNone/>
            </a:pPr>
            <a:endParaRPr lang="fr-FR" sz="2600" b="1" dirty="0" smtClean="0"/>
          </a:p>
          <a:p>
            <a:pPr marL="0" indent="0">
              <a:buNone/>
            </a:pPr>
            <a:r>
              <a:rPr lang="fr-FR" b="1" dirty="0" err="1" smtClean="0"/>
              <a:t>while</a:t>
            </a:r>
            <a:r>
              <a:rPr lang="fr-FR" b="1" dirty="0" smtClean="0"/>
              <a:t> ( $</a:t>
            </a:r>
            <a:r>
              <a:rPr lang="fr-FR" b="1" dirty="0"/>
              <a:t>ligne = $</a:t>
            </a:r>
            <a:r>
              <a:rPr lang="fr-FR" b="1" dirty="0" err="1"/>
              <a:t>resultats</a:t>
            </a:r>
            <a:r>
              <a:rPr lang="fr-FR" b="1" dirty="0"/>
              <a:t>-&gt;</a:t>
            </a:r>
            <a:r>
              <a:rPr lang="fr-FR" b="1" dirty="0" err="1"/>
              <a:t>fetch</a:t>
            </a:r>
            <a:r>
              <a:rPr lang="fr-FR" b="1" dirty="0"/>
              <a:t>(PDO::</a:t>
            </a:r>
            <a:r>
              <a:rPr lang="fr-FR" b="1" dirty="0" smtClean="0"/>
              <a:t>FETCH_OBJ) )</a:t>
            </a:r>
          </a:p>
          <a:p>
            <a:pPr marL="0" indent="0">
              <a:buNone/>
            </a:pPr>
            <a:r>
              <a:rPr lang="fr-FR" b="1" dirty="0" smtClean="0"/>
              <a:t>{</a:t>
            </a:r>
          </a:p>
          <a:p>
            <a:pPr marL="0" indent="0">
              <a:buNone/>
            </a:pPr>
            <a:r>
              <a:rPr lang="fr-FR" b="1" dirty="0" smtClean="0"/>
              <a:t>	</a:t>
            </a:r>
            <a:r>
              <a:rPr lang="en-US" b="1" dirty="0"/>
              <a:t>$</a:t>
            </a:r>
            <a:r>
              <a:rPr lang="en-US" b="1" dirty="0" err="1"/>
              <a:t>ligne</a:t>
            </a:r>
            <a:r>
              <a:rPr lang="en-US" b="1" dirty="0"/>
              <a:t>-&gt;id;   $</a:t>
            </a:r>
            <a:r>
              <a:rPr lang="en-US" b="1" dirty="0" err="1"/>
              <a:t>ligne</a:t>
            </a:r>
            <a:r>
              <a:rPr lang="en-US" b="1" dirty="0"/>
              <a:t>-&gt;nom</a:t>
            </a:r>
            <a:r>
              <a:rPr lang="en-US" b="1" dirty="0" smtClean="0"/>
              <a:t>;</a:t>
            </a:r>
            <a:endParaRPr lang="fr-FR" b="1" dirty="0"/>
          </a:p>
          <a:p>
            <a:pPr marL="0" indent="0">
              <a:buNone/>
            </a:pPr>
            <a:r>
              <a:rPr lang="fr-FR" b="1" dirty="0" smtClean="0"/>
              <a:t>}</a:t>
            </a:r>
          </a:p>
          <a:p>
            <a:pPr marL="0" indent="0">
              <a:buNone/>
            </a:pPr>
            <a:endParaRPr lang="fr-FR" sz="2600" b="1" dirty="0"/>
          </a:p>
          <a:p>
            <a:pPr marL="0" indent="0">
              <a:buNone/>
            </a:pPr>
            <a:r>
              <a:rPr lang="fr-FR" b="1" dirty="0"/>
              <a:t>$</a:t>
            </a:r>
            <a:r>
              <a:rPr lang="fr-FR" b="1" dirty="0" err="1"/>
              <a:t>resultats</a:t>
            </a:r>
            <a:r>
              <a:rPr lang="fr-FR" b="1" dirty="0"/>
              <a:t>-&gt;</a:t>
            </a:r>
            <a:r>
              <a:rPr lang="fr-FR" b="1" dirty="0" err="1"/>
              <a:t>closeCursor</a:t>
            </a:r>
            <a:r>
              <a:rPr lang="fr-FR" b="1" dirty="0"/>
              <a:t>()</a:t>
            </a:r>
            <a:r>
              <a:rPr lang="fr-FR" b="1" dirty="0" smtClean="0"/>
              <a: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118</a:t>
            </a:fld>
            <a:endParaRPr lang="fr-BE"/>
          </a:p>
        </p:txBody>
      </p:sp>
    </p:spTree>
    <p:extLst>
      <p:ext uri="{BB962C8B-B14F-4D97-AF65-F5344CB8AC3E}">
        <p14:creationId xmlns:p14="http://schemas.microsoft.com/office/powerpoint/2010/main" val="366793578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PDO : …or die()</a:t>
            </a:r>
            <a:endParaRPr lang="fr-FR" dirty="0"/>
          </a:p>
        </p:txBody>
      </p:sp>
      <p:sp>
        <p:nvSpPr>
          <p:cNvPr id="3" name="Espace réservé du contenu 2"/>
          <p:cNvSpPr>
            <a:spLocks noGrp="1"/>
          </p:cNvSpPr>
          <p:nvPr>
            <p:ph idx="1"/>
          </p:nvPr>
        </p:nvSpPr>
        <p:spPr>
          <a:xfrm>
            <a:off x="457200" y="1600201"/>
            <a:ext cx="8229600" cy="2476872"/>
          </a:xfrm>
        </p:spPr>
        <p:txBody>
          <a:bodyPr>
            <a:normAutofit/>
          </a:bodyPr>
          <a:lstStyle/>
          <a:p>
            <a:r>
              <a:rPr lang="fr-FR" sz="2800" dirty="0" smtClean="0"/>
              <a:t>Pour débugger sa requête, ne pas oublier de demander à PHP d’afficher l’erreur s’il y en a !</a:t>
            </a:r>
          </a:p>
          <a:p>
            <a:pPr lvl="1"/>
            <a:r>
              <a:rPr lang="fr-FR" sz="2400" dirty="0" smtClean="0"/>
              <a:t>Sauf en production ! Une fois le site en ligne, il ne faut jamais afficher les erreurs…</a:t>
            </a:r>
          </a:p>
          <a:p>
            <a:pPr lvl="1"/>
            <a:r>
              <a:rPr lang="fr-FR" sz="2400" dirty="0" smtClean="0"/>
              <a:t>Risque qu’un pirate récupère les informations de </a:t>
            </a:r>
            <a:r>
              <a:rPr lang="fr-FR" sz="2400" dirty="0" err="1" smtClean="0"/>
              <a:t>debug</a:t>
            </a:r>
            <a:endParaRPr lang="fr-FR" sz="2400" dirty="0" smtClean="0"/>
          </a:p>
        </p:txBody>
      </p:sp>
      <p:sp>
        <p:nvSpPr>
          <p:cNvPr id="5" name="Rectangle 4"/>
          <p:cNvSpPr/>
          <p:nvPr/>
        </p:nvSpPr>
        <p:spPr>
          <a:xfrm>
            <a:off x="755576" y="4149080"/>
            <a:ext cx="7920880" cy="2308324"/>
          </a:xfrm>
          <a:prstGeom prst="rect">
            <a:avLst/>
          </a:prstGeom>
        </p:spPr>
        <p:txBody>
          <a:bodyPr wrap="square">
            <a:spAutoFit/>
          </a:bodyPr>
          <a:lstStyle/>
          <a:p>
            <a:r>
              <a:rPr lang="fr-FR" sz="2400" dirty="0"/>
              <a:t>$</a:t>
            </a:r>
            <a:r>
              <a:rPr lang="fr-FR" sz="2400" dirty="0" err="1"/>
              <a:t>resultats</a:t>
            </a:r>
            <a:r>
              <a:rPr lang="fr-FR" sz="2400" dirty="0"/>
              <a:t> = $connexion-&gt;</a:t>
            </a:r>
            <a:r>
              <a:rPr lang="fr-FR" sz="2400" dirty="0" err="1"/>
              <a:t>query</a:t>
            </a:r>
            <a:r>
              <a:rPr lang="fr-FR" sz="2400" dirty="0"/>
              <a:t>($</a:t>
            </a:r>
            <a:r>
              <a:rPr lang="fr-FR" sz="2400" dirty="0" err="1"/>
              <a:t>requete</a:t>
            </a:r>
            <a:r>
              <a:rPr lang="fr-FR" sz="2400" dirty="0" smtClean="0"/>
              <a:t>);</a:t>
            </a:r>
          </a:p>
          <a:p>
            <a:endParaRPr lang="fr-FR" sz="2400" dirty="0" smtClean="0"/>
          </a:p>
          <a:p>
            <a:r>
              <a:rPr lang="fr-FR" sz="2400" dirty="0" smtClean="0"/>
              <a:t>if (!$</a:t>
            </a:r>
            <a:r>
              <a:rPr lang="fr-FR" sz="2400" dirty="0" err="1" smtClean="0"/>
              <a:t>resultats</a:t>
            </a:r>
            <a:r>
              <a:rPr lang="fr-FR" sz="2400" dirty="0" smtClean="0"/>
              <a:t>)</a:t>
            </a:r>
          </a:p>
          <a:p>
            <a:r>
              <a:rPr lang="fr-FR" sz="2400" dirty="0"/>
              <a:t>{</a:t>
            </a:r>
          </a:p>
          <a:p>
            <a:r>
              <a:rPr lang="fr-FR" sz="2400" dirty="0" smtClean="0"/>
              <a:t>    </a:t>
            </a:r>
            <a:r>
              <a:rPr lang="fr-FR" sz="2400" dirty="0" err="1" smtClean="0"/>
              <a:t>print_r</a:t>
            </a:r>
            <a:r>
              <a:rPr lang="fr-FR" sz="2400" dirty="0" smtClean="0"/>
              <a:t>($connexion- &gt;</a:t>
            </a:r>
            <a:r>
              <a:rPr lang="fr-FR" sz="2400" dirty="0" err="1"/>
              <a:t>errorInfo</a:t>
            </a:r>
            <a:r>
              <a:rPr lang="fr-FR" sz="2400" dirty="0" smtClean="0"/>
              <a:t>());</a:t>
            </a:r>
          </a:p>
          <a:p>
            <a:r>
              <a:rPr lang="fr-FR" sz="2400" dirty="0"/>
              <a: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119</a:t>
            </a:fld>
            <a:endParaRPr lang="fr-BE"/>
          </a:p>
        </p:txBody>
      </p:sp>
    </p:spTree>
    <p:extLst>
      <p:ext uri="{BB962C8B-B14F-4D97-AF65-F5344CB8AC3E}">
        <p14:creationId xmlns:p14="http://schemas.microsoft.com/office/powerpoint/2010/main" val="8279716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Statique vs Dynamique</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t>Statique :</a:t>
            </a:r>
          </a:p>
          <a:p>
            <a:pPr lvl="1"/>
            <a:r>
              <a:rPr lang="fr-FR" dirty="0" smtClean="0"/>
              <a:t>HTML</a:t>
            </a:r>
          </a:p>
          <a:p>
            <a:pPr lvl="1"/>
            <a:r>
              <a:rPr lang="fr-FR" dirty="0" smtClean="0"/>
              <a:t>CSS</a:t>
            </a:r>
          </a:p>
          <a:p>
            <a:pPr lvl="1"/>
            <a:r>
              <a:rPr lang="fr-FR" i="1" dirty="0" smtClean="0"/>
              <a:t>JavaScript (JS)</a:t>
            </a:r>
          </a:p>
          <a:p>
            <a:pPr lvl="1"/>
            <a:endParaRPr lang="fr-FR" dirty="0" smtClean="0"/>
          </a:p>
          <a:p>
            <a:r>
              <a:rPr lang="fr-FR" dirty="0" smtClean="0"/>
              <a:t>Dynamique :</a:t>
            </a:r>
          </a:p>
          <a:p>
            <a:pPr lvl="1"/>
            <a:r>
              <a:rPr lang="fr-FR" dirty="0" smtClean="0"/>
              <a:t>CGI</a:t>
            </a:r>
          </a:p>
          <a:p>
            <a:pPr lvl="1"/>
            <a:r>
              <a:rPr lang="fr-FR" dirty="0" smtClean="0"/>
              <a:t>PHP</a:t>
            </a:r>
          </a:p>
          <a:p>
            <a:pPr lvl="1"/>
            <a:r>
              <a:rPr lang="fr-FR" dirty="0"/>
              <a:t>Java</a:t>
            </a:r>
            <a:endParaRPr lang="fr-FR" dirty="0" smtClean="0"/>
          </a:p>
          <a:p>
            <a:pPr lvl="1"/>
            <a:r>
              <a:rPr lang="fr-FR" dirty="0" smtClean="0"/>
              <a:t>JavaScript (JS)</a:t>
            </a:r>
          </a:p>
          <a:p>
            <a:pPr lvl="1"/>
            <a:r>
              <a:rPr lang="fr-FR" dirty="0" smtClean="0"/>
              <a:t>…</a:t>
            </a:r>
          </a:p>
        </p:txBody>
      </p:sp>
      <p:sp>
        <p:nvSpPr>
          <p:cNvPr id="5" name="Accolade ouvrante 4"/>
          <p:cNvSpPr/>
          <p:nvPr/>
        </p:nvSpPr>
        <p:spPr>
          <a:xfrm rot="10800000">
            <a:off x="3779912" y="1628799"/>
            <a:ext cx="432050" cy="1728192"/>
          </a:xfrm>
          <a:prstGeom prst="leftBrace">
            <a:avLst>
              <a:gd name="adj1" fmla="val 92318"/>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6" name="Accolade ouvrante 5"/>
          <p:cNvSpPr/>
          <p:nvPr/>
        </p:nvSpPr>
        <p:spPr>
          <a:xfrm rot="10800000">
            <a:off x="3779912" y="3645024"/>
            <a:ext cx="432050" cy="2448272"/>
          </a:xfrm>
          <a:prstGeom prst="leftBrace">
            <a:avLst>
              <a:gd name="adj1" fmla="val 92318"/>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4644008" y="1715324"/>
            <a:ext cx="3744416" cy="1569660"/>
          </a:xfrm>
          <a:prstGeom prst="rect">
            <a:avLst/>
          </a:prstGeom>
          <a:noFill/>
        </p:spPr>
        <p:txBody>
          <a:bodyPr wrap="square" rtlCol="0">
            <a:spAutoFit/>
          </a:bodyPr>
          <a:lstStyle/>
          <a:p>
            <a:r>
              <a:rPr lang="fr-FR" sz="2400" dirty="0" smtClean="0"/>
              <a:t>Partie « fixe » des pages renvoyées au client : les parties qui ne changent pas quoi qu’il arrive</a:t>
            </a:r>
            <a:endParaRPr lang="fr-FR" sz="2400" dirty="0"/>
          </a:p>
        </p:txBody>
      </p:sp>
      <p:sp>
        <p:nvSpPr>
          <p:cNvPr id="11" name="ZoneTexte 10"/>
          <p:cNvSpPr txBox="1"/>
          <p:nvPr/>
        </p:nvSpPr>
        <p:spPr>
          <a:xfrm>
            <a:off x="4644008" y="4091588"/>
            <a:ext cx="3744416" cy="1938992"/>
          </a:xfrm>
          <a:prstGeom prst="rect">
            <a:avLst/>
          </a:prstGeom>
          <a:noFill/>
        </p:spPr>
        <p:txBody>
          <a:bodyPr wrap="square" rtlCol="0">
            <a:spAutoFit/>
          </a:bodyPr>
          <a:lstStyle/>
          <a:p>
            <a:r>
              <a:rPr lang="fr-FR" sz="2400" dirty="0" smtClean="0"/>
              <a:t>Partie « variable » des pages renvoyées au client : les parties qui changent selon les requêtes et les informations disponibles</a:t>
            </a:r>
            <a:endParaRPr lang="fr-FR" sz="2400"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12</a:t>
            </a:fld>
            <a:endParaRPr lang="fr-BE"/>
          </a:p>
        </p:txBody>
      </p:sp>
    </p:spTree>
    <p:extLst>
      <p:ext uri="{BB962C8B-B14F-4D97-AF65-F5344CB8AC3E}">
        <p14:creationId xmlns:p14="http://schemas.microsoft.com/office/powerpoint/2010/main" val="1082449458"/>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a:xfrm>
            <a:off x="457200" y="1384176"/>
            <a:ext cx="8229600" cy="5069160"/>
          </a:xfrm>
        </p:spPr>
        <p:txBody>
          <a:bodyPr>
            <a:normAutofit lnSpcReduction="10000"/>
          </a:bodyPr>
          <a:lstStyle/>
          <a:p>
            <a:r>
              <a:rPr lang="fr-FR" dirty="0" smtClean="0"/>
              <a:t>Un site de vente en ligne a presque vidé ses stocks</a:t>
            </a:r>
            <a:r>
              <a:rPr lang="mr-IN" dirty="0" smtClean="0"/>
              <a:t>… </a:t>
            </a:r>
            <a:r>
              <a:rPr lang="fr-FR" dirty="0" smtClean="0"/>
              <a:t>Il ne reste plus qu’un seul objet en vente en un seul exemplaire</a:t>
            </a:r>
          </a:p>
          <a:p>
            <a:endParaRPr lang="fr-FR" dirty="0" smtClean="0"/>
          </a:p>
          <a:p>
            <a:r>
              <a:rPr lang="fr-FR" dirty="0" smtClean="0"/>
              <a:t>Que se passe-t-il lorsque 2 utilisateurs essayent d’acheter en même temps cet objet ?</a:t>
            </a:r>
          </a:p>
          <a:p>
            <a:pPr lvl="1"/>
            <a:r>
              <a:rPr lang="fr-FR" dirty="0" smtClean="0"/>
              <a:t>Impossible à déterminer</a:t>
            </a:r>
            <a:r>
              <a:rPr lang="mr-IN" dirty="0" smtClean="0"/>
              <a:t>…</a:t>
            </a:r>
            <a:r>
              <a:rPr lang="fr-FR" dirty="0" smtClean="0"/>
              <a:t> En général, les deux utilisateurs arriveront à passer commande, et le vendeur verra 2 commandes sur le même objet, et le stock passera en négatif</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120</a:t>
            </a:fld>
            <a:endParaRPr lang="fr-BE"/>
          </a:p>
        </p:txBody>
      </p:sp>
    </p:spTree>
    <p:extLst>
      <p:ext uri="{BB962C8B-B14F-4D97-AF65-F5344CB8AC3E}">
        <p14:creationId xmlns:p14="http://schemas.microsoft.com/office/powerpoint/2010/main" val="2578128655"/>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a:xfrm>
            <a:off x="457200" y="1384176"/>
            <a:ext cx="8363272" cy="5285184"/>
          </a:xfrm>
        </p:spPr>
        <p:txBody>
          <a:bodyPr>
            <a:normAutofit fontScale="92500" lnSpcReduction="10000"/>
          </a:bodyPr>
          <a:lstStyle/>
          <a:p>
            <a:r>
              <a:rPr lang="x-none" dirty="0" smtClean="0"/>
              <a:t>Une transaction est un ensemble de requêtes visant à changer l’état d’une base de données</a:t>
            </a:r>
          </a:p>
          <a:p>
            <a:endParaRPr lang="x-none" sz="1900" dirty="0"/>
          </a:p>
          <a:p>
            <a:r>
              <a:rPr lang="x-none" dirty="0" smtClean="0"/>
              <a:t>Exemple :</a:t>
            </a:r>
            <a:endParaRPr lang="fr-FR" dirty="0"/>
          </a:p>
          <a:p>
            <a:pPr marL="971550" lvl="1" indent="-514350">
              <a:buFont typeface="+mj-lt"/>
              <a:buAutoNum type="arabicPeriod"/>
            </a:pPr>
            <a:r>
              <a:rPr lang="fr-FR" dirty="0" smtClean="0"/>
              <a:t>On sélectionne des produits dans une BDD</a:t>
            </a:r>
            <a:br>
              <a:rPr lang="fr-FR" dirty="0" smtClean="0"/>
            </a:br>
            <a:r>
              <a:rPr lang="fr-FR" i="1" dirty="0" smtClean="0"/>
              <a:t>choix des produits</a:t>
            </a:r>
          </a:p>
          <a:p>
            <a:pPr marL="971550" lvl="1" indent="-514350">
              <a:buFont typeface="+mj-lt"/>
              <a:buAutoNum type="arabicPeriod"/>
            </a:pPr>
            <a:r>
              <a:rPr lang="fr-FR" dirty="0" smtClean="0"/>
              <a:t>On créer une nouvelle ligne dans une table</a:t>
            </a:r>
            <a:br>
              <a:rPr lang="fr-FR" dirty="0" smtClean="0"/>
            </a:br>
            <a:r>
              <a:rPr lang="fr-FR" i="1" dirty="0" smtClean="0"/>
              <a:t>création d’une nouvelle réservation de produits</a:t>
            </a:r>
            <a:endParaRPr lang="fr-FR" dirty="0" smtClean="0"/>
          </a:p>
          <a:p>
            <a:pPr marL="971550" lvl="1" indent="-514350">
              <a:buFont typeface="+mj-lt"/>
              <a:buAutoNum type="arabicPeriod"/>
            </a:pPr>
            <a:r>
              <a:rPr lang="fr-FR" dirty="0" smtClean="0"/>
              <a:t>On réduit des valeurs dans une autre table</a:t>
            </a:r>
            <a:br>
              <a:rPr lang="fr-FR" dirty="0" smtClean="0"/>
            </a:br>
            <a:r>
              <a:rPr lang="fr-FR" i="1" dirty="0" smtClean="0"/>
              <a:t>réduction de la </a:t>
            </a:r>
            <a:r>
              <a:rPr lang="fr-FR" i="1" dirty="0"/>
              <a:t>quantité </a:t>
            </a:r>
            <a:r>
              <a:rPr lang="fr-FR" i="1" dirty="0" smtClean="0"/>
              <a:t>de plusieurs produits</a:t>
            </a:r>
          </a:p>
          <a:p>
            <a:pPr marL="57150" indent="0">
              <a:buNone/>
            </a:pPr>
            <a:endParaRPr lang="fr-FR" sz="1900" i="1" dirty="0" smtClean="0"/>
          </a:p>
          <a:p>
            <a:pPr marL="57150" indent="0" algn="ctr">
              <a:buNone/>
            </a:pPr>
            <a:r>
              <a:rPr lang="fr-FR" sz="2800" b="1" dirty="0" smtClean="0"/>
              <a:t>Les 3 requêtes sont exécutées en une seule transaction</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121</a:t>
            </a:fld>
            <a:endParaRPr lang="fr-BE"/>
          </a:p>
        </p:txBody>
      </p:sp>
    </p:spTree>
    <p:extLst>
      <p:ext uri="{BB962C8B-B14F-4D97-AF65-F5344CB8AC3E}">
        <p14:creationId xmlns:p14="http://schemas.microsoft.com/office/powerpoint/2010/main" val="199678917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p:txBody>
          <a:bodyPr>
            <a:normAutofit fontScale="92500" lnSpcReduction="10000"/>
          </a:bodyPr>
          <a:lstStyle/>
          <a:p>
            <a:r>
              <a:rPr lang="x-none" dirty="0" smtClean="0"/>
              <a:t>Les transactions se terminent par un </a:t>
            </a:r>
            <a:r>
              <a:rPr lang="fr-FR" dirty="0"/>
              <a:t>« </a:t>
            </a:r>
            <a:r>
              <a:rPr lang="fr-FR" dirty="0" smtClean="0"/>
              <a:t>commit</a:t>
            </a:r>
            <a:r>
              <a:rPr lang="fr-FR" dirty="0"/>
              <a:t> </a:t>
            </a:r>
            <a:r>
              <a:rPr lang="fr-FR" dirty="0" smtClean="0"/>
              <a:t>»</a:t>
            </a:r>
            <a:endParaRPr lang="x-none" dirty="0"/>
          </a:p>
          <a:p>
            <a:pPr lvl="1"/>
            <a:r>
              <a:rPr lang="fr-FR" dirty="0"/>
              <a:t>Validation de la </a:t>
            </a:r>
            <a:r>
              <a:rPr lang="fr-FR" dirty="0" smtClean="0"/>
              <a:t>transaction</a:t>
            </a:r>
          </a:p>
          <a:p>
            <a:pPr lvl="1"/>
            <a:r>
              <a:rPr lang="fr-FR" dirty="0"/>
              <a:t>É</a:t>
            </a:r>
            <a:r>
              <a:rPr lang="fr-FR" dirty="0" smtClean="0"/>
              <a:t>criture </a:t>
            </a:r>
            <a:r>
              <a:rPr lang="fr-FR" dirty="0"/>
              <a:t>des </a:t>
            </a:r>
            <a:r>
              <a:rPr lang="fr-FR" dirty="0" smtClean="0"/>
              <a:t>modifications</a:t>
            </a:r>
            <a:endParaRPr lang="fr-FR" dirty="0"/>
          </a:p>
          <a:p>
            <a:endParaRPr lang="fr-FR" dirty="0" smtClean="0"/>
          </a:p>
          <a:p>
            <a:r>
              <a:rPr lang="fr-FR" dirty="0" smtClean="0"/>
              <a:t>On peut vouloir annuler une transaction en cours de route ou après un commit. On effectue dans ce cas un « </a:t>
            </a:r>
            <a:r>
              <a:rPr lang="fr-FR" dirty="0" err="1" smtClean="0"/>
              <a:t>rollback</a:t>
            </a:r>
            <a:r>
              <a:rPr lang="fr-FR" dirty="0" smtClean="0"/>
              <a:t> »</a:t>
            </a:r>
          </a:p>
          <a:p>
            <a:pPr lvl="1"/>
            <a:r>
              <a:rPr lang="fr-FR" dirty="0" smtClean="0"/>
              <a:t>La transaction est annulée, aucune modification n’est apportée aux données dans la BDD</a:t>
            </a:r>
          </a:p>
          <a:p>
            <a:pPr lvl="1"/>
            <a:r>
              <a:rPr lang="fr-FR" dirty="0" smtClean="0"/>
              <a:t>Les anciennes valeurs sont remises dans la BDD</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122</a:t>
            </a:fld>
            <a:endParaRPr lang="fr-BE"/>
          </a:p>
        </p:txBody>
      </p:sp>
    </p:spTree>
    <p:extLst>
      <p:ext uri="{BB962C8B-B14F-4D97-AF65-F5344CB8AC3E}">
        <p14:creationId xmlns:p14="http://schemas.microsoft.com/office/powerpoint/2010/main" val="26799772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a:xfrm>
            <a:off x="457200" y="1411560"/>
            <a:ext cx="8507288" cy="5257800"/>
          </a:xfrm>
        </p:spPr>
        <p:txBody>
          <a:bodyPr>
            <a:normAutofit/>
          </a:bodyPr>
          <a:lstStyle/>
          <a:p>
            <a:r>
              <a:rPr lang="fr-FR" dirty="0" smtClean="0"/>
              <a:t>Propriétés ACID :</a:t>
            </a:r>
          </a:p>
          <a:p>
            <a:pPr lvl="1"/>
            <a:r>
              <a:rPr lang="fr-FR" dirty="0" smtClean="0"/>
              <a:t>Atomicité</a:t>
            </a:r>
          </a:p>
          <a:p>
            <a:pPr lvl="1"/>
            <a:r>
              <a:rPr lang="fr-FR" dirty="0" smtClean="0"/>
              <a:t>Cohérence</a:t>
            </a:r>
          </a:p>
          <a:p>
            <a:pPr lvl="1"/>
            <a:r>
              <a:rPr lang="fr-FR" dirty="0" smtClean="0"/>
              <a:t>Isolation</a:t>
            </a:r>
          </a:p>
          <a:p>
            <a:pPr lvl="1"/>
            <a:r>
              <a:rPr lang="fr-FR" dirty="0" smtClean="0"/>
              <a:t>Durabilité</a:t>
            </a:r>
          </a:p>
          <a:p>
            <a:pPr marL="0" indent="0">
              <a:buNone/>
            </a:pPr>
            <a:endParaRPr lang="fr-FR" sz="1800" dirty="0"/>
          </a:p>
          <a:p>
            <a:pPr marL="0" indent="0">
              <a:buNone/>
            </a:pPr>
            <a:r>
              <a:rPr lang="fr-FR" dirty="0"/>
              <a:t>« </a:t>
            </a:r>
            <a:r>
              <a:rPr lang="fr-FR" dirty="0" smtClean="0"/>
              <a:t>Un </a:t>
            </a:r>
            <a:r>
              <a:rPr lang="fr-FR" dirty="0"/>
              <a:t>ensemble de propriétés qui garantissent qu'une transaction informatique est exécutée de façon fiable. </a:t>
            </a:r>
            <a:r>
              <a:rPr lang="fr-FR" dirty="0" smtClean="0"/>
              <a:t>»</a:t>
            </a:r>
          </a:p>
          <a:p>
            <a:pPr marL="0" indent="0">
              <a:buNone/>
            </a:pPr>
            <a:r>
              <a:rPr lang="fr-FR" i="1" dirty="0"/>
              <a:t>	</a:t>
            </a:r>
            <a:r>
              <a:rPr lang="fr-FR" i="1" dirty="0" smtClean="0"/>
              <a:t>		Wikipédia </a:t>
            </a:r>
            <a:r>
              <a:rPr lang="mr-IN" i="1" dirty="0" smtClean="0"/>
              <a:t>–</a:t>
            </a:r>
            <a:r>
              <a:rPr lang="fr-FR" i="1" dirty="0" smtClean="0"/>
              <a:t> Propriétés ACID</a:t>
            </a:r>
            <a:endParaRPr lang="fr-FR" i="1"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123</a:t>
            </a:fld>
            <a:endParaRPr lang="fr-BE"/>
          </a:p>
        </p:txBody>
      </p:sp>
    </p:spTree>
    <p:extLst>
      <p:ext uri="{BB962C8B-B14F-4D97-AF65-F5344CB8AC3E}">
        <p14:creationId xmlns:p14="http://schemas.microsoft.com/office/powerpoint/2010/main" val="34621048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p:txBody>
          <a:bodyPr>
            <a:normAutofit/>
          </a:bodyPr>
          <a:lstStyle/>
          <a:p>
            <a:r>
              <a:rPr lang="fr-FR" dirty="0" smtClean="0"/>
              <a:t>Atomicité :</a:t>
            </a:r>
          </a:p>
          <a:p>
            <a:pPr marL="457200" lvl="1" indent="0">
              <a:buNone/>
            </a:pPr>
            <a:r>
              <a:rPr lang="fr-FR" dirty="0" smtClean="0"/>
              <a:t>Une transaction est « atomique » si elle s’effectue intégralement ou pas du tout</a:t>
            </a:r>
          </a:p>
          <a:p>
            <a:pPr marL="457200" lvl="1" indent="0">
              <a:buNone/>
            </a:pPr>
            <a:endParaRPr lang="fr-FR" dirty="0"/>
          </a:p>
          <a:p>
            <a:pPr lvl="1"/>
            <a:r>
              <a:rPr lang="fr-FR" dirty="0" smtClean="0"/>
              <a:t>Une transaction non-atomique créerait une réservation avec les produits, mais ne réduirait pas la quantité dans les stocks (par exemple)</a:t>
            </a:r>
          </a:p>
          <a:p>
            <a:pPr lvl="1"/>
            <a:r>
              <a:rPr lang="fr-FR" dirty="0" smtClean="0"/>
              <a:t>Le stock réel ne serait pas correctement représenté, ce qui entraînerait des problèmes</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124</a:t>
            </a:fld>
            <a:endParaRPr lang="fr-BE"/>
          </a:p>
        </p:txBody>
      </p:sp>
    </p:spTree>
    <p:extLst>
      <p:ext uri="{BB962C8B-B14F-4D97-AF65-F5344CB8AC3E}">
        <p14:creationId xmlns:p14="http://schemas.microsoft.com/office/powerpoint/2010/main" val="31560648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p:txBody>
          <a:bodyPr>
            <a:normAutofit/>
          </a:bodyPr>
          <a:lstStyle/>
          <a:p>
            <a:r>
              <a:rPr lang="fr-FR" dirty="0" smtClean="0"/>
              <a:t>Cohérence :</a:t>
            </a:r>
          </a:p>
          <a:p>
            <a:pPr marL="457200" lvl="1" indent="0">
              <a:buNone/>
            </a:pPr>
            <a:r>
              <a:rPr lang="fr-FR" dirty="0" smtClean="0"/>
              <a:t>La cohérence assure que toutes les contraintes de la base de données sont respectées avant et après les transactions (l’état de la base de donnée est valide selon les règles)</a:t>
            </a:r>
          </a:p>
          <a:p>
            <a:pPr marL="457200" lvl="1" indent="0">
              <a:buNone/>
            </a:pPr>
            <a:endParaRPr lang="fr-FR" dirty="0"/>
          </a:p>
          <a:p>
            <a:pPr marL="457200" lvl="1" indent="0">
              <a:buNone/>
            </a:pPr>
            <a:r>
              <a:rPr lang="fr-FR" dirty="0" smtClean="0"/>
              <a:t>(une transaction incohérente permettrait par exemple de faire référence à des objets qui n’existent plus, ce qui bloquerait les jointures)</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125</a:t>
            </a:fld>
            <a:endParaRPr lang="fr-BE"/>
          </a:p>
        </p:txBody>
      </p:sp>
    </p:spTree>
    <p:extLst>
      <p:ext uri="{BB962C8B-B14F-4D97-AF65-F5344CB8AC3E}">
        <p14:creationId xmlns:p14="http://schemas.microsoft.com/office/powerpoint/2010/main" val="272806557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p:txBody>
          <a:bodyPr>
            <a:normAutofit/>
          </a:bodyPr>
          <a:lstStyle/>
          <a:p>
            <a:r>
              <a:rPr lang="fr-FR" dirty="0" smtClean="0"/>
              <a:t>Isolation :</a:t>
            </a:r>
          </a:p>
          <a:p>
            <a:pPr marL="457200" lvl="1" indent="0">
              <a:buNone/>
            </a:pPr>
            <a:r>
              <a:rPr lang="fr-FR" dirty="0" smtClean="0"/>
              <a:t>Capacité de protéger les données contre plusieurs modifications simultanées. Une transaction ne doit pas dépendre des données d’une autre transaction. </a:t>
            </a:r>
          </a:p>
          <a:p>
            <a:pPr marL="457200" lvl="1" indent="0">
              <a:buNone/>
            </a:pPr>
            <a:endParaRPr lang="fr-FR" dirty="0" smtClean="0"/>
          </a:p>
          <a:p>
            <a:pPr marL="457200" lvl="1" indent="0">
              <a:buNone/>
            </a:pPr>
            <a:r>
              <a:rPr lang="fr-FR" dirty="0" smtClean="0"/>
              <a:t>(des transactions non-isolées permettent de faire des modifications sur des valeurs qui n’existent plus ou qui ont été modifiées entre temps)</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126</a:t>
            </a:fld>
            <a:endParaRPr lang="fr-BE"/>
          </a:p>
        </p:txBody>
      </p:sp>
    </p:spTree>
    <p:extLst>
      <p:ext uri="{BB962C8B-B14F-4D97-AF65-F5344CB8AC3E}">
        <p14:creationId xmlns:p14="http://schemas.microsoft.com/office/powerpoint/2010/main" val="358398632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&amp; BDD</a:t>
            </a:r>
            <a:endParaRPr lang="fr-FR" dirty="0"/>
          </a:p>
        </p:txBody>
      </p:sp>
      <p:sp>
        <p:nvSpPr>
          <p:cNvPr id="3" name="Espace réservé du contenu 2"/>
          <p:cNvSpPr>
            <a:spLocks noGrp="1"/>
          </p:cNvSpPr>
          <p:nvPr>
            <p:ph idx="1"/>
          </p:nvPr>
        </p:nvSpPr>
        <p:spPr/>
        <p:txBody>
          <a:bodyPr>
            <a:normAutofit/>
          </a:bodyPr>
          <a:lstStyle/>
          <a:p>
            <a:r>
              <a:rPr lang="fr-FR" dirty="0" smtClean="0"/>
              <a:t>Durabilité:</a:t>
            </a:r>
          </a:p>
          <a:p>
            <a:pPr marL="457200" lvl="1" indent="0">
              <a:buNone/>
            </a:pPr>
            <a:r>
              <a:rPr lang="fr-FR" dirty="0" smtClean="0"/>
              <a:t>En cas de panne (de l’ordinateur, du système d’exploitation, du SGBD, </a:t>
            </a:r>
            <a:r>
              <a:rPr lang="mr-IN" dirty="0" smtClean="0"/>
              <a:t>…</a:t>
            </a:r>
            <a:r>
              <a:rPr lang="fr-FR" dirty="0" smtClean="0"/>
              <a:t>), les transactions exécutées sont définitivement enregistrées.</a:t>
            </a:r>
          </a:p>
          <a:p>
            <a:pPr marL="457200" lvl="1" indent="0">
              <a:buNone/>
            </a:pPr>
            <a:endParaRPr lang="fr-FR" dirty="0"/>
          </a:p>
          <a:p>
            <a:pPr marL="457200" lvl="1" indent="0">
              <a:buNone/>
            </a:pPr>
            <a:r>
              <a:rPr lang="fr-FR" dirty="0" smtClean="0"/>
              <a:t>(à moins que la panne ne concerne l’ensemble des disques qui contiennent les BDD, les transactions effectuées doivent être enregistrées dès qu’elles sont effectuées)</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127</a:t>
            </a:fld>
            <a:endParaRPr lang="fr-BE"/>
          </a:p>
        </p:txBody>
      </p:sp>
    </p:spTree>
    <p:extLst>
      <p:ext uri="{BB962C8B-B14F-4D97-AF65-F5344CB8AC3E}">
        <p14:creationId xmlns:p14="http://schemas.microsoft.com/office/powerpoint/2010/main" val="16575884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avec MySQL</a:t>
            </a:r>
            <a:endParaRPr lang="fr-FR" dirty="0"/>
          </a:p>
        </p:txBody>
      </p:sp>
      <p:sp>
        <p:nvSpPr>
          <p:cNvPr id="3" name="Espace réservé du contenu 2"/>
          <p:cNvSpPr>
            <a:spLocks noGrp="1"/>
          </p:cNvSpPr>
          <p:nvPr>
            <p:ph idx="1"/>
          </p:nvPr>
        </p:nvSpPr>
        <p:spPr/>
        <p:txBody>
          <a:bodyPr>
            <a:noAutofit/>
          </a:bodyPr>
          <a:lstStyle/>
          <a:p>
            <a:pPr marL="0" indent="0">
              <a:buNone/>
            </a:pPr>
            <a:r>
              <a:rPr lang="fr-FR" sz="3000" dirty="0" smtClean="0"/>
              <a:t>MySQL a la particularité de gérer plusieurs moteurs</a:t>
            </a:r>
          </a:p>
          <a:p>
            <a:pPr marL="0" indent="0">
              <a:buNone/>
            </a:pPr>
            <a:r>
              <a:rPr lang="fr-FR" sz="3000" dirty="0" smtClean="0"/>
              <a:t>de stockage dans une même BDD, aussi appelé</a:t>
            </a:r>
          </a:p>
          <a:p>
            <a:pPr marL="0" indent="0">
              <a:buNone/>
            </a:pPr>
            <a:r>
              <a:rPr lang="fr-FR" sz="3000" dirty="0" smtClean="0"/>
              <a:t>moteur de table.</a:t>
            </a:r>
          </a:p>
          <a:p>
            <a:pPr marL="0" indent="0">
              <a:buNone/>
            </a:pPr>
            <a:r>
              <a:rPr lang="fr-FR" sz="3000" dirty="0" smtClean="0"/>
              <a:t>• Un moteur de stockage est un ensemble</a:t>
            </a:r>
          </a:p>
          <a:p>
            <a:pPr marL="0" indent="0">
              <a:buNone/>
            </a:pPr>
            <a:r>
              <a:rPr lang="fr-FR" sz="3000" dirty="0" smtClean="0"/>
              <a:t>d’algorithmes permettant de stocker et d’accéder</a:t>
            </a:r>
          </a:p>
          <a:p>
            <a:pPr marL="0" indent="0">
              <a:buNone/>
            </a:pPr>
            <a:r>
              <a:rPr lang="fr-FR" sz="3000" dirty="0" smtClean="0"/>
              <a:t>aux données dans un SGBD. En général, un seul</a:t>
            </a:r>
          </a:p>
          <a:p>
            <a:pPr marL="0" indent="0">
              <a:buNone/>
            </a:pPr>
            <a:r>
              <a:rPr lang="fr-FR" sz="3000" dirty="0" smtClean="0"/>
              <a:t>moteur est utilisé par BDD.</a:t>
            </a:r>
          </a:p>
          <a:p>
            <a:pPr marL="0" indent="0">
              <a:buNone/>
            </a:pPr>
            <a:r>
              <a:rPr lang="fr-FR" sz="3000" dirty="0" smtClean="0"/>
              <a:t>• Pour lister tous les moteurs, utilisez la requête :</a:t>
            </a:r>
          </a:p>
          <a:p>
            <a:pPr marL="0" indent="0">
              <a:buNone/>
            </a:pPr>
            <a:r>
              <a:rPr lang="fr-FR" sz="3000" dirty="0" smtClean="0"/>
              <a:t>SHOW ENGINES;</a:t>
            </a:r>
            <a:endParaRPr lang="fr-FR" sz="3000"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128</a:t>
            </a:fld>
            <a:endParaRPr lang="fr-BE"/>
          </a:p>
        </p:txBody>
      </p:sp>
    </p:spTree>
    <p:extLst>
      <p:ext uri="{BB962C8B-B14F-4D97-AF65-F5344CB8AC3E}">
        <p14:creationId xmlns:p14="http://schemas.microsoft.com/office/powerpoint/2010/main" val="1879582412"/>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34280"/>
            <a:ext cx="8229600" cy="1143000"/>
          </a:xfrm>
        </p:spPr>
        <p:txBody>
          <a:bodyPr/>
          <a:lstStyle/>
          <a:p>
            <a:r>
              <a:rPr lang="fr-FR" dirty="0"/>
              <a:t>Transactions avec </a:t>
            </a:r>
            <a:r>
              <a:rPr lang="fr-FR" dirty="0" smtClean="0"/>
              <a:t>MySQL</a:t>
            </a:r>
            <a:endParaRPr lang="fr-FR" dirty="0"/>
          </a:p>
        </p:txBody>
      </p:sp>
      <p:sp>
        <p:nvSpPr>
          <p:cNvPr id="3" name="Espace réservé du contenu 2"/>
          <p:cNvSpPr>
            <a:spLocks noGrp="1"/>
          </p:cNvSpPr>
          <p:nvPr>
            <p:ph idx="1"/>
          </p:nvPr>
        </p:nvSpPr>
        <p:spPr>
          <a:xfrm>
            <a:off x="457200" y="764704"/>
            <a:ext cx="8229600" cy="5832648"/>
          </a:xfrm>
        </p:spPr>
        <p:txBody>
          <a:bodyPr>
            <a:noAutofit/>
          </a:bodyPr>
          <a:lstStyle/>
          <a:p>
            <a:pPr marL="0" indent="0">
              <a:buNone/>
            </a:pPr>
            <a:r>
              <a:rPr lang="fr-FR" sz="2800" dirty="0" smtClean="0"/>
              <a:t>Principaux </a:t>
            </a:r>
            <a:r>
              <a:rPr lang="fr-FR" sz="2800" dirty="0"/>
              <a:t>moteurs de stockage </a:t>
            </a:r>
            <a:r>
              <a:rPr lang="fr-FR" sz="2800" dirty="0" smtClean="0"/>
              <a:t>MySQL </a:t>
            </a:r>
            <a:r>
              <a:rPr lang="fr-FR" sz="2800" dirty="0"/>
              <a:t>:</a:t>
            </a:r>
          </a:p>
          <a:p>
            <a:pPr marL="0" indent="0">
              <a:buNone/>
            </a:pPr>
            <a:r>
              <a:rPr lang="fr-FR" sz="2800" b="1" dirty="0" err="1"/>
              <a:t>MyISAM</a:t>
            </a:r>
            <a:r>
              <a:rPr lang="fr-FR" sz="2800" b="1" dirty="0"/>
              <a:t> </a:t>
            </a:r>
            <a:r>
              <a:rPr lang="fr-FR" sz="2800" dirty="0"/>
              <a:t>: </a:t>
            </a:r>
            <a:r>
              <a:rPr lang="fr-FR" sz="2800" dirty="0" smtClean="0"/>
              <a:t>moteur par défaut jusque MySQL 5.5</a:t>
            </a:r>
            <a:endParaRPr lang="fr-FR" sz="2800" dirty="0"/>
          </a:p>
          <a:p>
            <a:r>
              <a:rPr lang="fr-FR" sz="2800" dirty="0" smtClean="0"/>
              <a:t>Très </a:t>
            </a:r>
            <a:r>
              <a:rPr lang="fr-FR" sz="2800" dirty="0"/>
              <a:t>simple </a:t>
            </a:r>
            <a:r>
              <a:rPr lang="fr-FR" sz="2800" dirty="0" smtClean="0"/>
              <a:t>d’utilisation</a:t>
            </a:r>
            <a:endParaRPr lang="fr-FR" sz="2800" dirty="0"/>
          </a:p>
          <a:p>
            <a:r>
              <a:rPr lang="fr-FR" sz="2800" dirty="0" smtClean="0"/>
              <a:t>Très </a:t>
            </a:r>
            <a:r>
              <a:rPr lang="fr-FR" sz="2800" dirty="0"/>
              <a:t>performant sur des tables </a:t>
            </a:r>
            <a:r>
              <a:rPr lang="fr-FR" sz="2800" dirty="0" smtClean="0"/>
              <a:t>fréquemment ouvertes (très </a:t>
            </a:r>
            <a:r>
              <a:rPr lang="fr-FR" sz="2800" dirty="0"/>
              <a:t>rapide pour les </a:t>
            </a:r>
            <a:r>
              <a:rPr lang="fr-FR" sz="2800" dirty="0" smtClean="0"/>
              <a:t>opérations </a:t>
            </a:r>
            <a:r>
              <a:rPr lang="fr-FR" sz="2800" dirty="0"/>
              <a:t>count() et </a:t>
            </a:r>
            <a:r>
              <a:rPr lang="fr-FR" sz="2800" dirty="0" smtClean="0"/>
              <a:t>les lectures)</a:t>
            </a:r>
            <a:endParaRPr lang="fr-FR" sz="2800" dirty="0"/>
          </a:p>
          <a:p>
            <a:r>
              <a:rPr lang="fr-FR" sz="2800" dirty="0" smtClean="0"/>
              <a:t>Offre </a:t>
            </a:r>
            <a:r>
              <a:rPr lang="fr-FR" sz="2800" dirty="0"/>
              <a:t>un index FULL-TEXT qui permet de faire </a:t>
            </a:r>
            <a:r>
              <a:rPr lang="fr-FR" sz="2800" dirty="0" smtClean="0"/>
              <a:t>des recherches précises </a:t>
            </a:r>
            <a:r>
              <a:rPr lang="fr-FR" sz="2800" dirty="0"/>
              <a:t>sur </a:t>
            </a:r>
            <a:r>
              <a:rPr lang="fr-FR" sz="2800" dirty="0" smtClean="0"/>
              <a:t>des textes</a:t>
            </a:r>
          </a:p>
          <a:p>
            <a:pPr>
              <a:buFont typeface="Lucida Grande"/>
              <a:buChar char="×"/>
            </a:pPr>
            <a:r>
              <a:rPr lang="fr-FR" sz="2800" dirty="0" smtClean="0"/>
              <a:t>Ne </a:t>
            </a:r>
            <a:r>
              <a:rPr lang="fr-FR" sz="2800" dirty="0"/>
              <a:t>supporte ni </a:t>
            </a:r>
            <a:r>
              <a:rPr lang="fr-FR" sz="2800" dirty="0" smtClean="0"/>
              <a:t>les clés </a:t>
            </a:r>
            <a:r>
              <a:rPr lang="fr-FR" sz="2800" dirty="0"/>
              <a:t>étrangères, ni </a:t>
            </a:r>
            <a:r>
              <a:rPr lang="fr-FR" sz="2800" dirty="0" smtClean="0"/>
              <a:t>les transactions</a:t>
            </a:r>
            <a:endParaRPr lang="fr-FR" sz="2800" dirty="0"/>
          </a:p>
          <a:p>
            <a:pPr>
              <a:buFont typeface="Lucida Grande"/>
              <a:buChar char="×"/>
            </a:pPr>
            <a:r>
              <a:rPr lang="fr-FR" sz="2800" dirty="0" smtClean="0"/>
              <a:t>Gère </a:t>
            </a:r>
            <a:r>
              <a:rPr lang="fr-FR" sz="2800" dirty="0"/>
              <a:t>le verrouillage au niveau de la </a:t>
            </a:r>
            <a:r>
              <a:rPr lang="fr-FR" sz="2800" dirty="0" smtClean="0"/>
              <a:t>table</a:t>
            </a:r>
            <a:br>
              <a:rPr lang="fr-FR" sz="2800" dirty="0" smtClean="0"/>
            </a:br>
            <a:r>
              <a:rPr lang="fr-FR" sz="2800" dirty="0" smtClean="0"/>
              <a:t>(bloque la table entière lors des opérations d’insertions, suppressions ou MAJ)</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129</a:t>
            </a:fld>
            <a:endParaRPr lang="fr-BE"/>
          </a:p>
        </p:txBody>
      </p:sp>
    </p:spTree>
    <p:extLst>
      <p:ext uri="{BB962C8B-B14F-4D97-AF65-F5344CB8AC3E}">
        <p14:creationId xmlns:p14="http://schemas.microsoft.com/office/powerpoint/2010/main" val="41134122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Statique vs Dynamique</a:t>
            </a:r>
            <a:endParaRPr lang="fr-FR" dirty="0"/>
          </a:p>
        </p:txBody>
      </p:sp>
      <p:sp>
        <p:nvSpPr>
          <p:cNvPr id="3" name="Espace réservé du contenu 2"/>
          <p:cNvSpPr>
            <a:spLocks noGrp="1"/>
          </p:cNvSpPr>
          <p:nvPr>
            <p:ph idx="1"/>
          </p:nvPr>
        </p:nvSpPr>
        <p:spPr/>
        <p:txBody>
          <a:bodyPr>
            <a:normAutofit/>
          </a:bodyPr>
          <a:lstStyle/>
          <a:p>
            <a:r>
              <a:rPr lang="fr-FR" dirty="0" smtClean="0"/>
              <a:t>Site web statique :</a:t>
            </a:r>
            <a:br>
              <a:rPr lang="fr-FR" dirty="0" smtClean="0"/>
            </a:br>
            <a:r>
              <a:rPr lang="fr-FR" dirty="0" smtClean="0"/>
              <a:t>Aucun changement dans les pages lorsque l’on « rafraichit »/refait la même requête</a:t>
            </a:r>
          </a:p>
          <a:p>
            <a:endParaRPr lang="fr-FR" dirty="0" smtClean="0"/>
          </a:p>
          <a:p>
            <a:r>
              <a:rPr lang="fr-FR" dirty="0" smtClean="0"/>
              <a:t>Dynamique :</a:t>
            </a:r>
            <a:br>
              <a:rPr lang="fr-FR" dirty="0" smtClean="0"/>
            </a:br>
            <a:r>
              <a:rPr lang="fr-FR" dirty="0" smtClean="0"/>
              <a:t>Les pages évoluent selon les informations externes (à chaque requête, en général)</a:t>
            </a:r>
            <a:br>
              <a:rPr lang="fr-FR" dirty="0" smtClean="0"/>
            </a:br>
            <a:r>
              <a:rPr lang="fr-FR" sz="2400" i="1" dirty="0" smtClean="0"/>
              <a:t>ex </a:t>
            </a:r>
            <a:r>
              <a:rPr lang="fr-FR" sz="2400" i="1" dirty="0"/>
              <a:t>: les stocks sur le site peuvent changer</a:t>
            </a:r>
            <a:endParaRPr lang="fr-FR" sz="2400" dirty="0" smtClean="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13</a:t>
            </a:fld>
            <a:endParaRPr lang="fr-BE"/>
          </a:p>
        </p:txBody>
      </p:sp>
    </p:spTree>
    <p:extLst>
      <p:ext uri="{BB962C8B-B14F-4D97-AF65-F5344CB8AC3E}">
        <p14:creationId xmlns:p14="http://schemas.microsoft.com/office/powerpoint/2010/main" val="261737784"/>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a:t>
            </a:r>
            <a:r>
              <a:rPr lang="fr-FR" dirty="0" smtClean="0"/>
              <a:t>MySQL</a:t>
            </a:r>
            <a:endParaRPr lang="fr-FR" dirty="0"/>
          </a:p>
        </p:txBody>
      </p:sp>
      <p:sp>
        <p:nvSpPr>
          <p:cNvPr id="3" name="Espace réservé du contenu 2"/>
          <p:cNvSpPr>
            <a:spLocks noGrp="1"/>
          </p:cNvSpPr>
          <p:nvPr>
            <p:ph idx="1"/>
          </p:nvPr>
        </p:nvSpPr>
        <p:spPr/>
        <p:txBody>
          <a:bodyPr>
            <a:noAutofit/>
          </a:bodyPr>
          <a:lstStyle/>
          <a:p>
            <a:pPr marL="0" indent="0">
              <a:buNone/>
            </a:pPr>
            <a:r>
              <a:rPr lang="fr-FR" sz="2800" dirty="0" smtClean="0"/>
              <a:t>Principaux </a:t>
            </a:r>
            <a:r>
              <a:rPr lang="fr-FR" sz="2800" dirty="0"/>
              <a:t>moteurs de stockage </a:t>
            </a:r>
            <a:r>
              <a:rPr lang="fr-FR" sz="2800" dirty="0" smtClean="0"/>
              <a:t>MySQL :</a:t>
            </a:r>
            <a:endParaRPr lang="fr-FR" sz="2800" b="1" dirty="0" smtClean="0"/>
          </a:p>
          <a:p>
            <a:pPr marL="0" indent="0">
              <a:buNone/>
            </a:pPr>
            <a:r>
              <a:rPr lang="fr-FR" sz="2800" b="1" dirty="0" err="1" smtClean="0"/>
              <a:t>InnoDB</a:t>
            </a:r>
            <a:r>
              <a:rPr lang="fr-FR" sz="2800" b="1" dirty="0" smtClean="0"/>
              <a:t> </a:t>
            </a:r>
            <a:r>
              <a:rPr lang="fr-FR" sz="2800" dirty="0"/>
              <a:t>: </a:t>
            </a:r>
            <a:r>
              <a:rPr lang="fr-FR" sz="2800" dirty="0" smtClean="0"/>
              <a:t>moteur par défaut depuis MySQL 5.5</a:t>
            </a:r>
            <a:endParaRPr lang="fr-FR" sz="2800" dirty="0"/>
          </a:p>
          <a:p>
            <a:r>
              <a:rPr lang="fr-FR" sz="2800" dirty="0" smtClean="0"/>
              <a:t>Gestion </a:t>
            </a:r>
            <a:r>
              <a:rPr lang="fr-FR" sz="2800" dirty="0"/>
              <a:t>des clés étrangères et support des </a:t>
            </a:r>
            <a:r>
              <a:rPr lang="fr-FR" sz="2800" dirty="0" smtClean="0"/>
              <a:t>transactions (par défaut : chaque </a:t>
            </a:r>
            <a:r>
              <a:rPr lang="fr-FR" sz="2800" dirty="0"/>
              <a:t>requête </a:t>
            </a:r>
            <a:r>
              <a:rPr lang="fr-FR" sz="2800" dirty="0" smtClean="0"/>
              <a:t>SQL est </a:t>
            </a:r>
            <a:r>
              <a:rPr lang="fr-FR" sz="2800" dirty="0"/>
              <a:t>considérée comme </a:t>
            </a:r>
            <a:r>
              <a:rPr lang="fr-FR" sz="2800" dirty="0" smtClean="0"/>
              <a:t>une transaction)</a:t>
            </a:r>
          </a:p>
          <a:p>
            <a:pPr lvl="1"/>
            <a:r>
              <a:rPr lang="fr-FR" sz="2400" dirty="0" smtClean="0"/>
              <a:t>Véritable gestion du modèle relationnel &amp; transactionnel</a:t>
            </a:r>
          </a:p>
          <a:p>
            <a:pPr lvl="1"/>
            <a:r>
              <a:rPr lang="fr-FR" sz="2400" dirty="0" smtClean="0"/>
              <a:t>Respecte ACID</a:t>
            </a:r>
            <a:endParaRPr lang="fr-FR" sz="2400" dirty="0"/>
          </a:p>
          <a:p>
            <a:r>
              <a:rPr lang="fr-FR" sz="2800" dirty="0" smtClean="0"/>
              <a:t>Gère </a:t>
            </a:r>
            <a:r>
              <a:rPr lang="fr-FR" sz="2800" dirty="0"/>
              <a:t>le verrouillage au niveau de la </a:t>
            </a:r>
            <a:r>
              <a:rPr lang="fr-FR" sz="2800" dirty="0" smtClean="0"/>
              <a:t>ligne</a:t>
            </a:r>
            <a:endParaRPr lang="fr-FR" sz="2800" dirty="0"/>
          </a:p>
          <a:p>
            <a:pPr>
              <a:buFont typeface="Lucida Grande"/>
              <a:buChar char="×"/>
            </a:pPr>
            <a:r>
              <a:rPr lang="fr-FR" sz="2800" dirty="0" smtClean="0"/>
              <a:t>Ne </a:t>
            </a:r>
            <a:r>
              <a:rPr lang="fr-FR" sz="2800" dirty="0"/>
              <a:t>propose pas d’index FULL-TEXT, légèrement plus </a:t>
            </a:r>
            <a:r>
              <a:rPr lang="fr-FR" sz="2800" dirty="0" smtClean="0"/>
              <a:t>lent dans </a:t>
            </a:r>
            <a:r>
              <a:rPr lang="fr-FR" sz="2800" dirty="0"/>
              <a:t>les </a:t>
            </a:r>
            <a:r>
              <a:rPr lang="fr-FR" sz="2800" dirty="0" smtClean="0"/>
              <a:t>opérations</a:t>
            </a:r>
            <a:endParaRPr lang="fr-FR" sz="2800"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130</a:t>
            </a:fld>
            <a:endParaRPr lang="fr-BE"/>
          </a:p>
        </p:txBody>
      </p:sp>
    </p:spTree>
    <p:extLst>
      <p:ext uri="{BB962C8B-B14F-4D97-AF65-F5344CB8AC3E}">
        <p14:creationId xmlns:p14="http://schemas.microsoft.com/office/powerpoint/2010/main" val="3633369294"/>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a:t>
            </a:r>
            <a:r>
              <a:rPr lang="fr-FR" dirty="0" smtClean="0"/>
              <a:t>MySQL</a:t>
            </a:r>
            <a:endParaRPr lang="fr-FR" dirty="0"/>
          </a:p>
        </p:txBody>
      </p:sp>
      <p:sp>
        <p:nvSpPr>
          <p:cNvPr id="3" name="Espace réservé du contenu 2"/>
          <p:cNvSpPr>
            <a:spLocks noGrp="1"/>
          </p:cNvSpPr>
          <p:nvPr>
            <p:ph idx="1"/>
          </p:nvPr>
        </p:nvSpPr>
        <p:spPr/>
        <p:txBody>
          <a:bodyPr>
            <a:noAutofit/>
          </a:bodyPr>
          <a:lstStyle/>
          <a:p>
            <a:pPr marL="0" indent="0">
              <a:buNone/>
            </a:pPr>
            <a:r>
              <a:rPr lang="fr-FR" sz="2800" dirty="0" smtClean="0"/>
              <a:t>Principaux </a:t>
            </a:r>
            <a:r>
              <a:rPr lang="fr-FR" sz="2800" dirty="0"/>
              <a:t>moteurs de stockage </a:t>
            </a:r>
            <a:r>
              <a:rPr lang="fr-FR" sz="2800" dirty="0" smtClean="0"/>
              <a:t>MySQL :</a:t>
            </a:r>
          </a:p>
          <a:p>
            <a:pPr marL="0" indent="0">
              <a:buNone/>
            </a:pPr>
            <a:endParaRPr lang="fr-FR" sz="2800" dirty="0"/>
          </a:p>
          <a:p>
            <a:pPr marL="0" indent="0">
              <a:buNone/>
            </a:pPr>
            <a:r>
              <a:rPr lang="fr-FR" sz="2800" b="1" dirty="0"/>
              <a:t>Memory </a:t>
            </a:r>
            <a:r>
              <a:rPr lang="fr-FR" sz="2800" dirty="0"/>
              <a:t>: Stocke les données de la table en </a:t>
            </a:r>
            <a:r>
              <a:rPr lang="fr-FR" sz="2800" dirty="0" smtClean="0"/>
              <a:t>mémoire (RAM</a:t>
            </a:r>
            <a:r>
              <a:rPr lang="fr-FR" sz="2800" dirty="0"/>
              <a:t>).</a:t>
            </a:r>
          </a:p>
          <a:p>
            <a:r>
              <a:rPr lang="fr-FR" sz="2800" dirty="0" smtClean="0"/>
              <a:t>Accès très rapides</a:t>
            </a:r>
          </a:p>
          <a:p>
            <a:pPr>
              <a:buFont typeface="Lucida Grande"/>
              <a:buChar char="×"/>
            </a:pPr>
            <a:r>
              <a:rPr lang="fr-FR" sz="2800" dirty="0" smtClean="0"/>
              <a:t>En </a:t>
            </a:r>
            <a:r>
              <a:rPr lang="fr-FR" sz="2800" dirty="0"/>
              <a:t>cas de panne, les données stockées sont </a:t>
            </a:r>
            <a:r>
              <a:rPr lang="fr-FR" sz="2800" dirty="0" smtClean="0"/>
              <a:t>perdues</a:t>
            </a:r>
            <a:endParaRPr lang="fr-FR" sz="2800"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131</a:t>
            </a:fld>
            <a:endParaRPr lang="fr-BE"/>
          </a:p>
        </p:txBody>
      </p:sp>
    </p:spTree>
    <p:extLst>
      <p:ext uri="{BB962C8B-B14F-4D97-AF65-F5344CB8AC3E}">
        <p14:creationId xmlns:p14="http://schemas.microsoft.com/office/powerpoint/2010/main" val="2088366669"/>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a:t>
            </a:r>
            <a:r>
              <a:rPr lang="fr-FR" dirty="0" smtClean="0"/>
              <a:t>MySQL</a:t>
            </a:r>
            <a:endParaRPr lang="fr-FR" dirty="0"/>
          </a:p>
        </p:txBody>
      </p:sp>
      <p:sp>
        <p:nvSpPr>
          <p:cNvPr id="3" name="Espace réservé du contenu 2"/>
          <p:cNvSpPr>
            <a:spLocks noGrp="1"/>
          </p:cNvSpPr>
          <p:nvPr>
            <p:ph idx="1"/>
          </p:nvPr>
        </p:nvSpPr>
        <p:spPr/>
        <p:txBody>
          <a:bodyPr>
            <a:noAutofit/>
          </a:bodyPr>
          <a:lstStyle/>
          <a:p>
            <a:pPr marL="514350" indent="-514350">
              <a:buFont typeface="+mj-lt"/>
              <a:buAutoNum type="arabicPeriod"/>
            </a:pPr>
            <a:r>
              <a:rPr lang="fr-FR" sz="2800" dirty="0" smtClean="0"/>
              <a:t>Début </a:t>
            </a:r>
            <a:r>
              <a:rPr lang="fr-FR" sz="2800" dirty="0"/>
              <a:t>de </a:t>
            </a:r>
            <a:r>
              <a:rPr lang="fr-FR" sz="2800" dirty="0" smtClean="0"/>
              <a:t>la transaction </a:t>
            </a:r>
            <a:r>
              <a:rPr lang="fr-FR" sz="2800" dirty="0"/>
              <a:t>: </a:t>
            </a:r>
            <a:r>
              <a:rPr lang="fr-FR" sz="2800" b="1" dirty="0"/>
              <a:t>START </a:t>
            </a:r>
            <a:r>
              <a:rPr lang="fr-FR" sz="2800" b="1" dirty="0" smtClean="0"/>
              <a:t>TRANSACTION</a:t>
            </a:r>
          </a:p>
          <a:p>
            <a:pPr marL="514350" indent="-514350">
              <a:buFont typeface="+mj-lt"/>
              <a:buAutoNum type="arabicPeriod"/>
            </a:pPr>
            <a:r>
              <a:rPr lang="fr-FR" sz="2800" dirty="0" smtClean="0"/>
              <a:t>Requêtes </a:t>
            </a:r>
            <a:r>
              <a:rPr lang="fr-FR" sz="2800" dirty="0"/>
              <a:t>: SELECT, </a:t>
            </a:r>
            <a:r>
              <a:rPr lang="fr-FR" sz="2800" dirty="0" smtClean="0"/>
              <a:t>UPDATE, </a:t>
            </a:r>
            <a:r>
              <a:rPr lang="mr-IN" sz="2800" dirty="0" smtClean="0"/>
              <a:t>…</a:t>
            </a:r>
            <a:endParaRPr lang="fr-FR" sz="2800" dirty="0" smtClean="0"/>
          </a:p>
          <a:p>
            <a:pPr marL="514350" indent="-514350">
              <a:buFont typeface="+mj-lt"/>
              <a:buAutoNum type="arabicPeriod"/>
            </a:pPr>
            <a:r>
              <a:rPr lang="fr-FR" sz="2800" dirty="0" smtClean="0"/>
              <a:t>Validation </a:t>
            </a:r>
            <a:r>
              <a:rPr lang="fr-FR" sz="2800" dirty="0"/>
              <a:t>de la transaction : </a:t>
            </a:r>
            <a:r>
              <a:rPr lang="fr-FR" sz="2800" b="1" dirty="0" smtClean="0"/>
              <a:t>COMMIT</a:t>
            </a:r>
          </a:p>
          <a:p>
            <a:pPr marL="0" indent="0" algn="ctr">
              <a:buNone/>
            </a:pPr>
            <a:r>
              <a:rPr lang="fr-FR" sz="2800" dirty="0" smtClean="0"/>
              <a:t>OU</a:t>
            </a:r>
          </a:p>
          <a:p>
            <a:pPr marL="400050" lvl="1" indent="0">
              <a:buNone/>
            </a:pPr>
            <a:r>
              <a:rPr lang="fr-FR" dirty="0" smtClean="0"/>
              <a:t>Annulation </a:t>
            </a:r>
            <a:r>
              <a:rPr lang="fr-FR" dirty="0"/>
              <a:t>de la transaction en cas d’erreur : </a:t>
            </a:r>
            <a:r>
              <a:rPr lang="fr-FR" b="1" dirty="0" smtClean="0"/>
              <a:t>ROLLBACK</a:t>
            </a:r>
            <a:endParaRPr lang="fr-FR" dirty="0"/>
          </a:p>
          <a:p>
            <a:pPr marL="0" indent="0">
              <a:buNone/>
            </a:pPr>
            <a:endParaRPr lang="fr-FR" sz="1800" dirty="0" smtClean="0"/>
          </a:p>
          <a:p>
            <a:r>
              <a:rPr lang="fr-FR" sz="2800" dirty="0" smtClean="0"/>
              <a:t>S’il </a:t>
            </a:r>
            <a:r>
              <a:rPr lang="fr-FR" sz="2800" dirty="0"/>
              <a:t>y a une erreur </a:t>
            </a:r>
            <a:r>
              <a:rPr lang="fr-FR" sz="2800" dirty="0" smtClean="0"/>
              <a:t>d’</a:t>
            </a:r>
            <a:r>
              <a:rPr lang="fr-FR" sz="2800" dirty="0" err="1" smtClean="0"/>
              <a:t>intégrite</a:t>
            </a:r>
            <a:r>
              <a:rPr lang="fr-FR" sz="2800" dirty="0" smtClean="0"/>
              <a:t>́ dans les données, </a:t>
            </a:r>
            <a:r>
              <a:rPr lang="fr-FR" sz="2800" dirty="0"/>
              <a:t>le </a:t>
            </a:r>
            <a:r>
              <a:rPr lang="fr-FR" sz="2800" dirty="0" err="1" smtClean="0"/>
              <a:t>rollback</a:t>
            </a:r>
            <a:r>
              <a:rPr lang="fr-FR" sz="2800" dirty="0" smtClean="0"/>
              <a:t> </a:t>
            </a:r>
            <a:r>
              <a:rPr lang="fr-FR" sz="2800" dirty="0"/>
              <a:t>se fait automatiquement </a:t>
            </a:r>
          </a:p>
          <a:p>
            <a:pPr marL="0" indent="0">
              <a:buNone/>
            </a:pPr>
            <a:endParaRPr lang="fr-FR" sz="2800" dirty="0" smtClean="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132</a:t>
            </a:fld>
            <a:endParaRPr lang="fr-BE"/>
          </a:p>
        </p:txBody>
      </p:sp>
    </p:spTree>
    <p:extLst>
      <p:ext uri="{BB962C8B-B14F-4D97-AF65-F5344CB8AC3E}">
        <p14:creationId xmlns:p14="http://schemas.microsoft.com/office/powerpoint/2010/main" val="309071791"/>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Transactions avec </a:t>
            </a:r>
            <a:r>
              <a:rPr lang="fr-FR" dirty="0" smtClean="0"/>
              <a:t>MySQL</a:t>
            </a:r>
            <a:endParaRPr lang="fr-FR" dirty="0"/>
          </a:p>
        </p:txBody>
      </p:sp>
      <p:sp>
        <p:nvSpPr>
          <p:cNvPr id="3" name="Espace réservé du contenu 2"/>
          <p:cNvSpPr>
            <a:spLocks noGrp="1"/>
          </p:cNvSpPr>
          <p:nvPr>
            <p:ph idx="1"/>
          </p:nvPr>
        </p:nvSpPr>
        <p:spPr>
          <a:xfrm>
            <a:off x="457200" y="1412776"/>
            <a:ext cx="8229600" cy="5256584"/>
          </a:xfrm>
        </p:spPr>
        <p:txBody>
          <a:bodyPr>
            <a:noAutofit/>
          </a:bodyPr>
          <a:lstStyle/>
          <a:p>
            <a:pPr marL="0" indent="0">
              <a:buNone/>
            </a:pPr>
            <a:r>
              <a:rPr lang="fr-FR" sz="2800" dirty="0" smtClean="0"/>
              <a:t>Exemple </a:t>
            </a:r>
            <a:r>
              <a:rPr lang="fr-FR" sz="2800" dirty="0"/>
              <a:t>de gestion de transaction </a:t>
            </a:r>
            <a:r>
              <a:rPr lang="fr-FR" sz="2800" dirty="0" smtClean="0"/>
              <a:t>: achats en ligne</a:t>
            </a:r>
          </a:p>
          <a:p>
            <a:pPr marL="0" indent="0">
              <a:buNone/>
            </a:pPr>
            <a:endParaRPr lang="fr-FR" sz="1800" dirty="0"/>
          </a:p>
          <a:p>
            <a:r>
              <a:rPr lang="fr-FR" sz="2800" dirty="0" smtClean="0"/>
              <a:t>Spécification du moteur </a:t>
            </a:r>
            <a:r>
              <a:rPr lang="fr-FR" sz="2800" dirty="0" err="1"/>
              <a:t>InnoDB</a:t>
            </a:r>
            <a:r>
              <a:rPr lang="fr-FR" sz="2800" dirty="0"/>
              <a:t> lors de la création de la </a:t>
            </a:r>
            <a:r>
              <a:rPr lang="fr-FR" sz="2800" b="1" dirty="0" smtClean="0"/>
              <a:t>table</a:t>
            </a:r>
            <a:r>
              <a:rPr lang="fr-FR" sz="2800" dirty="0" smtClean="0"/>
              <a:t>, pour supporter les transactions</a:t>
            </a:r>
          </a:p>
          <a:p>
            <a:pPr marL="0" indent="0">
              <a:buNone/>
            </a:pPr>
            <a:endParaRPr lang="en-US" sz="1800" dirty="0" smtClean="0"/>
          </a:p>
          <a:p>
            <a:pPr marL="0" indent="0">
              <a:buNone/>
            </a:pPr>
            <a:r>
              <a:rPr lang="en-US" sz="2400" i="1" dirty="0" smtClean="0"/>
              <a:t>CREATE </a:t>
            </a:r>
            <a:r>
              <a:rPr lang="en-US" sz="2400" i="1" dirty="0"/>
              <a:t>TABLE </a:t>
            </a:r>
            <a:r>
              <a:rPr lang="en-US" sz="2400" i="1" dirty="0" err="1"/>
              <a:t>Compte</a:t>
            </a:r>
            <a:r>
              <a:rPr lang="en-US" sz="2400" i="1" dirty="0"/>
              <a:t> ( ID </a:t>
            </a:r>
            <a:r>
              <a:rPr lang="en-US" sz="2400" i="1" dirty="0" err="1"/>
              <a:t>int</a:t>
            </a:r>
            <a:r>
              <a:rPr lang="en-US" sz="2400" i="1" dirty="0"/>
              <a:t> , </a:t>
            </a:r>
            <a:r>
              <a:rPr lang="en-US" sz="2400" i="1" dirty="0" err="1"/>
              <a:t>Solde</a:t>
            </a:r>
            <a:r>
              <a:rPr lang="en-US" sz="2400" i="1" dirty="0"/>
              <a:t> </a:t>
            </a:r>
            <a:r>
              <a:rPr lang="en-US" sz="2400" i="1" dirty="0" err="1"/>
              <a:t>int</a:t>
            </a:r>
            <a:r>
              <a:rPr lang="en-US" sz="2400" i="1" dirty="0"/>
              <a:t> not null </a:t>
            </a:r>
            <a:r>
              <a:rPr lang="en-US" sz="2400" i="1" dirty="0" smtClean="0"/>
              <a:t>) </a:t>
            </a:r>
            <a:r>
              <a:rPr lang="fr-FR" sz="2400" i="1" dirty="0" smtClean="0">
                <a:solidFill>
                  <a:srgbClr val="FF0000"/>
                </a:solidFill>
              </a:rPr>
              <a:t>ENGINE</a:t>
            </a:r>
            <a:r>
              <a:rPr lang="fr-FR" sz="2400" i="1" dirty="0">
                <a:solidFill>
                  <a:srgbClr val="FF0000"/>
                </a:solidFill>
              </a:rPr>
              <a:t>=</a:t>
            </a:r>
            <a:r>
              <a:rPr lang="fr-FR" sz="2400" i="1" dirty="0" err="1">
                <a:solidFill>
                  <a:srgbClr val="FF0000"/>
                </a:solidFill>
              </a:rPr>
              <a:t>InnoDB</a:t>
            </a:r>
            <a:r>
              <a:rPr lang="fr-FR" sz="2400" i="1" dirty="0">
                <a:solidFill>
                  <a:srgbClr val="FF0000"/>
                </a:solidFill>
              </a:rPr>
              <a:t> </a:t>
            </a:r>
            <a:r>
              <a:rPr lang="fr-FR" sz="2400" dirty="0">
                <a:solidFill>
                  <a:srgbClr val="FF0000"/>
                </a:solidFill>
              </a:rPr>
              <a:t>;</a:t>
            </a:r>
          </a:p>
          <a:p>
            <a:pPr marL="0" indent="0">
              <a:buNone/>
            </a:pPr>
            <a:r>
              <a:rPr lang="fr-FR" sz="2400" dirty="0"/>
              <a:t>SET </a:t>
            </a:r>
            <a:r>
              <a:rPr lang="fr-FR" sz="2400" dirty="0" err="1"/>
              <a:t>autocommit</a:t>
            </a:r>
            <a:r>
              <a:rPr lang="fr-FR" sz="2400" dirty="0"/>
              <a:t>=</a:t>
            </a:r>
            <a:r>
              <a:rPr lang="fr-FR" sz="2400" dirty="0" smtClean="0"/>
              <a:t>0 ; </a:t>
            </a:r>
            <a:r>
              <a:rPr lang="fr-FR" sz="2400" dirty="0"/>
              <a:t>/</a:t>
            </a:r>
            <a:r>
              <a:rPr lang="fr-FR" sz="2400" dirty="0" smtClean="0"/>
              <a:t>/</a:t>
            </a:r>
            <a:r>
              <a:rPr lang="fr-FR" sz="2000" dirty="0" smtClean="0"/>
              <a:t>désactiver </a:t>
            </a:r>
            <a:r>
              <a:rPr lang="fr-FR" sz="2000" dirty="0"/>
              <a:t>la validation </a:t>
            </a:r>
            <a:r>
              <a:rPr lang="fr-FR" sz="2000" dirty="0" smtClean="0"/>
              <a:t>automatique des requêtes</a:t>
            </a:r>
            <a:endParaRPr lang="fr-FR" sz="2000" dirty="0"/>
          </a:p>
          <a:p>
            <a:pPr marL="0" indent="0">
              <a:buNone/>
            </a:pPr>
            <a:r>
              <a:rPr lang="fr-FR" sz="2400" dirty="0">
                <a:solidFill>
                  <a:srgbClr val="FF0000"/>
                </a:solidFill>
              </a:rPr>
              <a:t>START </a:t>
            </a:r>
            <a:r>
              <a:rPr lang="fr-FR" sz="2400" dirty="0" smtClean="0">
                <a:solidFill>
                  <a:srgbClr val="FF0000"/>
                </a:solidFill>
              </a:rPr>
              <a:t>TRANSACTION ;</a:t>
            </a:r>
            <a:endParaRPr lang="fr-FR" sz="2400" dirty="0">
              <a:solidFill>
                <a:srgbClr val="FF0000"/>
              </a:solidFill>
            </a:endParaRPr>
          </a:p>
          <a:p>
            <a:pPr marL="0" indent="0">
              <a:buNone/>
            </a:pPr>
            <a:r>
              <a:rPr lang="fr-FR" sz="2400" dirty="0"/>
              <a:t>UPDATE compte SET solde=</a:t>
            </a:r>
            <a:r>
              <a:rPr lang="fr-FR" sz="2400" dirty="0">
                <a:solidFill>
                  <a:srgbClr val="008000"/>
                </a:solidFill>
              </a:rPr>
              <a:t>solde+100 </a:t>
            </a:r>
            <a:r>
              <a:rPr lang="fr-FR" sz="2400" dirty="0" err="1"/>
              <a:t>where</a:t>
            </a:r>
            <a:r>
              <a:rPr lang="fr-FR" sz="2400" dirty="0"/>
              <a:t> id=</a:t>
            </a:r>
            <a:r>
              <a:rPr lang="fr-FR" sz="2400" dirty="0" err="1" smtClean="0">
                <a:solidFill>
                  <a:srgbClr val="008000"/>
                </a:solidFill>
              </a:rPr>
              <a:t>IDVendeur</a:t>
            </a:r>
            <a:r>
              <a:rPr lang="fr-FR" sz="2400" dirty="0" smtClean="0">
                <a:solidFill>
                  <a:srgbClr val="008000"/>
                </a:solidFill>
              </a:rPr>
              <a:t> </a:t>
            </a:r>
            <a:r>
              <a:rPr lang="fr-FR" sz="2400" dirty="0" smtClean="0"/>
              <a:t>;</a:t>
            </a:r>
            <a:endParaRPr lang="fr-FR" sz="2400" dirty="0"/>
          </a:p>
          <a:p>
            <a:pPr marL="0" indent="0">
              <a:buNone/>
            </a:pPr>
            <a:r>
              <a:rPr lang="fr-FR" sz="2400" dirty="0"/>
              <a:t>UPDATE compte SET solde=</a:t>
            </a:r>
            <a:r>
              <a:rPr lang="fr-FR" sz="2400" dirty="0">
                <a:solidFill>
                  <a:srgbClr val="0000FF"/>
                </a:solidFill>
              </a:rPr>
              <a:t>solde-100</a:t>
            </a:r>
            <a:r>
              <a:rPr lang="fr-FR" sz="2400" dirty="0"/>
              <a:t> </a:t>
            </a:r>
            <a:r>
              <a:rPr lang="fr-FR" sz="2400" dirty="0" err="1"/>
              <a:t>where</a:t>
            </a:r>
            <a:r>
              <a:rPr lang="fr-FR" sz="2400" dirty="0"/>
              <a:t> id=</a:t>
            </a:r>
            <a:r>
              <a:rPr lang="fr-FR" sz="2400" dirty="0" err="1" smtClean="0">
                <a:solidFill>
                  <a:srgbClr val="0000FF"/>
                </a:solidFill>
              </a:rPr>
              <a:t>IDAcheteur</a:t>
            </a:r>
            <a:r>
              <a:rPr lang="fr-FR" sz="2400" dirty="0" smtClean="0">
                <a:solidFill>
                  <a:srgbClr val="0000FF"/>
                </a:solidFill>
              </a:rPr>
              <a:t> </a:t>
            </a:r>
            <a:r>
              <a:rPr lang="fr-FR" sz="2400" dirty="0" smtClean="0"/>
              <a:t>;</a:t>
            </a:r>
            <a:endParaRPr lang="fr-FR" sz="2400" dirty="0"/>
          </a:p>
          <a:p>
            <a:pPr marL="0" indent="0">
              <a:buNone/>
            </a:pPr>
            <a:r>
              <a:rPr lang="fr-FR" sz="2400" dirty="0" smtClean="0">
                <a:solidFill>
                  <a:srgbClr val="FF0000"/>
                </a:solidFill>
              </a:rPr>
              <a:t>COMMIT ;</a:t>
            </a:r>
            <a:endParaRPr lang="fr-FR" sz="2400" dirty="0">
              <a:solidFill>
                <a:srgbClr val="FF0000"/>
              </a:solidFill>
            </a:endParaRP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133</a:t>
            </a:fld>
            <a:endParaRPr lang="fr-BE"/>
          </a:p>
        </p:txBody>
      </p:sp>
    </p:spTree>
    <p:extLst>
      <p:ext uri="{BB962C8B-B14F-4D97-AF65-F5344CB8AC3E}">
        <p14:creationId xmlns:p14="http://schemas.microsoft.com/office/powerpoint/2010/main" val="2245594435"/>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Transactions avec PDO</a:t>
            </a:r>
            <a:endParaRPr lang="fr-FR" dirty="0"/>
          </a:p>
        </p:txBody>
      </p:sp>
      <p:sp>
        <p:nvSpPr>
          <p:cNvPr id="3" name="Espace réservé du contenu 2"/>
          <p:cNvSpPr>
            <a:spLocks noGrp="1"/>
          </p:cNvSpPr>
          <p:nvPr>
            <p:ph idx="1"/>
          </p:nvPr>
        </p:nvSpPr>
        <p:spPr>
          <a:xfrm>
            <a:off x="457200" y="1600200"/>
            <a:ext cx="8229600" cy="5069160"/>
          </a:xfrm>
        </p:spPr>
        <p:txBody>
          <a:bodyPr>
            <a:normAutofit lnSpcReduction="10000"/>
          </a:bodyPr>
          <a:lstStyle/>
          <a:p>
            <a:pPr marL="514350" indent="-514350">
              <a:buFont typeface="+mj-lt"/>
              <a:buAutoNum type="arabicPeriod"/>
            </a:pPr>
            <a:r>
              <a:rPr lang="fr-FR" dirty="0" err="1"/>
              <a:t>Début</a:t>
            </a:r>
            <a:r>
              <a:rPr lang="fr-FR" dirty="0"/>
              <a:t> de la transaction </a:t>
            </a:r>
            <a:r>
              <a:rPr lang="fr-FR" dirty="0" smtClean="0"/>
              <a:t>:</a:t>
            </a:r>
            <a:br>
              <a:rPr lang="fr-FR" dirty="0" smtClean="0"/>
            </a:br>
            <a:r>
              <a:rPr lang="fr-FR" dirty="0" smtClean="0">
                <a:solidFill>
                  <a:srgbClr val="FF0000"/>
                </a:solidFill>
              </a:rPr>
              <a:t>$</a:t>
            </a:r>
            <a:r>
              <a:rPr lang="fr-FR" dirty="0" err="1">
                <a:solidFill>
                  <a:srgbClr val="FF0000"/>
                </a:solidFill>
              </a:rPr>
              <a:t>bdd</a:t>
            </a:r>
            <a:r>
              <a:rPr lang="fr-FR" dirty="0">
                <a:solidFill>
                  <a:srgbClr val="FF0000"/>
                </a:solidFill>
              </a:rPr>
              <a:t>-&gt;</a:t>
            </a:r>
            <a:r>
              <a:rPr lang="fr-FR" dirty="0" err="1">
                <a:solidFill>
                  <a:srgbClr val="FF0000"/>
                </a:solidFill>
              </a:rPr>
              <a:t>beginTransaction</a:t>
            </a:r>
            <a:r>
              <a:rPr lang="fr-FR" dirty="0">
                <a:solidFill>
                  <a:srgbClr val="FF0000"/>
                </a:solidFill>
              </a:rPr>
              <a:t>()</a:t>
            </a:r>
            <a:r>
              <a:rPr lang="fr-FR" dirty="0" smtClean="0">
                <a:solidFill>
                  <a:srgbClr val="FF0000"/>
                </a:solidFill>
              </a:rPr>
              <a:t>;</a:t>
            </a:r>
            <a:endParaRPr lang="fr-FR" dirty="0">
              <a:solidFill>
                <a:srgbClr val="FF0000"/>
              </a:solidFill>
            </a:endParaRPr>
          </a:p>
          <a:p>
            <a:pPr marL="0" indent="0">
              <a:buNone/>
            </a:pPr>
            <a:endParaRPr lang="fr-FR" dirty="0" smtClean="0"/>
          </a:p>
          <a:p>
            <a:pPr marL="514350" indent="-514350">
              <a:buFont typeface="+mj-lt"/>
              <a:buAutoNum type="arabicPeriod"/>
            </a:pPr>
            <a:r>
              <a:rPr lang="fr-FR" dirty="0" smtClean="0"/>
              <a:t>Requêtes de la transactions:</a:t>
            </a:r>
            <a:br>
              <a:rPr lang="fr-FR" dirty="0" smtClean="0"/>
            </a:br>
            <a:r>
              <a:rPr lang="fr-FR" b="1" dirty="0" smtClean="0"/>
              <a:t>$</a:t>
            </a:r>
            <a:r>
              <a:rPr lang="fr-FR" b="1" dirty="0" err="1"/>
              <a:t>bdd</a:t>
            </a:r>
            <a:r>
              <a:rPr lang="fr-FR" b="1" dirty="0"/>
              <a:t>-&gt;</a:t>
            </a:r>
            <a:r>
              <a:rPr lang="fr-FR" b="1" dirty="0" err="1"/>
              <a:t>query</a:t>
            </a:r>
            <a:r>
              <a:rPr lang="fr-FR" b="1" dirty="0"/>
              <a:t>();</a:t>
            </a:r>
            <a:br>
              <a:rPr lang="fr-FR" b="1" dirty="0"/>
            </a:br>
            <a:r>
              <a:rPr lang="fr-FR" b="1" dirty="0"/>
              <a:t>$</a:t>
            </a:r>
            <a:r>
              <a:rPr lang="fr-FR" b="1" dirty="0" err="1"/>
              <a:t>bdd</a:t>
            </a:r>
            <a:r>
              <a:rPr lang="fr-FR" b="1" dirty="0"/>
              <a:t>-&gt;</a:t>
            </a:r>
            <a:r>
              <a:rPr lang="fr-FR" b="1" dirty="0" err="1"/>
              <a:t>query</a:t>
            </a:r>
            <a:r>
              <a:rPr lang="fr-FR" b="1" dirty="0"/>
              <a:t>()</a:t>
            </a:r>
            <a:r>
              <a:rPr lang="fr-FR" b="1" dirty="0" smtClean="0"/>
              <a:t>;</a:t>
            </a:r>
          </a:p>
          <a:p>
            <a:pPr marL="0" indent="0">
              <a:buNone/>
            </a:pPr>
            <a:endParaRPr lang="fr-FR" dirty="0" smtClean="0"/>
          </a:p>
          <a:p>
            <a:pPr marL="514350" indent="-514350">
              <a:buFont typeface="+mj-lt"/>
              <a:buAutoNum type="arabicPeriod"/>
            </a:pPr>
            <a:r>
              <a:rPr lang="fr-FR" dirty="0" smtClean="0"/>
              <a:t>Validation </a:t>
            </a:r>
            <a:r>
              <a:rPr lang="fr-FR" dirty="0"/>
              <a:t>/ </a:t>
            </a:r>
            <a:r>
              <a:rPr lang="fr-FR" dirty="0" smtClean="0"/>
              <a:t>Annulation </a:t>
            </a:r>
            <a:r>
              <a:rPr lang="fr-FR" dirty="0"/>
              <a:t>de la transaction </a:t>
            </a:r>
            <a:r>
              <a:rPr lang="fr-FR" dirty="0" smtClean="0"/>
              <a:t>:</a:t>
            </a:r>
            <a:br>
              <a:rPr lang="fr-FR" dirty="0" smtClean="0"/>
            </a:br>
            <a:r>
              <a:rPr lang="fr-FR" dirty="0" smtClean="0">
                <a:solidFill>
                  <a:srgbClr val="FF0000"/>
                </a:solidFill>
              </a:rPr>
              <a:t>$</a:t>
            </a:r>
            <a:r>
              <a:rPr lang="fr-FR" dirty="0" err="1">
                <a:solidFill>
                  <a:srgbClr val="FF0000"/>
                </a:solidFill>
              </a:rPr>
              <a:t>bdd</a:t>
            </a:r>
            <a:r>
              <a:rPr lang="fr-FR" dirty="0">
                <a:solidFill>
                  <a:srgbClr val="FF0000"/>
                </a:solidFill>
              </a:rPr>
              <a:t>-&gt;commit()</a:t>
            </a:r>
            <a:r>
              <a:rPr lang="fr-FR" dirty="0" smtClean="0">
                <a:solidFill>
                  <a:srgbClr val="FF0000"/>
                </a:solidFill>
              </a:rPr>
              <a:t>;</a:t>
            </a:r>
            <a:br>
              <a:rPr lang="fr-FR" dirty="0" smtClean="0">
                <a:solidFill>
                  <a:srgbClr val="FF0000"/>
                </a:solidFill>
              </a:rPr>
            </a:br>
            <a:r>
              <a:rPr lang="fr-FR" dirty="0" smtClean="0">
                <a:solidFill>
                  <a:srgbClr val="FF0000"/>
                </a:solidFill>
              </a:rPr>
              <a:t>$</a:t>
            </a:r>
            <a:r>
              <a:rPr lang="fr-FR" dirty="0" err="1">
                <a:solidFill>
                  <a:srgbClr val="FF0000"/>
                </a:solidFill>
              </a:rPr>
              <a:t>bdd</a:t>
            </a:r>
            <a:r>
              <a:rPr lang="fr-FR" dirty="0">
                <a:solidFill>
                  <a:srgbClr val="FF0000"/>
                </a:solidFill>
              </a:rPr>
              <a:t>-&gt;</a:t>
            </a:r>
            <a:r>
              <a:rPr lang="fr-FR" dirty="0" err="1">
                <a:solidFill>
                  <a:srgbClr val="FF0000"/>
                </a:solidFill>
              </a:rPr>
              <a:t>rollback</a:t>
            </a:r>
            <a:r>
              <a:rPr lang="fr-FR" dirty="0">
                <a:solidFill>
                  <a:srgbClr val="FF0000"/>
                </a:solidFill>
              </a:rPr>
              <a:t>(); </a:t>
            </a:r>
          </a:p>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134</a:t>
            </a:fld>
            <a:endParaRPr lang="fr-BE"/>
          </a:p>
        </p:txBody>
      </p:sp>
    </p:spTree>
    <p:extLst>
      <p:ext uri="{BB962C8B-B14F-4D97-AF65-F5344CB8AC3E}">
        <p14:creationId xmlns:p14="http://schemas.microsoft.com/office/powerpoint/2010/main" val="279841462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Statique vs Dynamique</a:t>
            </a:r>
            <a:endParaRPr lang="fr-FR" dirty="0"/>
          </a:p>
        </p:txBody>
      </p:sp>
      <p:sp>
        <p:nvSpPr>
          <p:cNvPr id="3" name="Espace réservé du contenu 2"/>
          <p:cNvSpPr>
            <a:spLocks noGrp="1"/>
          </p:cNvSpPr>
          <p:nvPr>
            <p:ph idx="1"/>
          </p:nvPr>
        </p:nvSpPr>
        <p:spPr/>
        <p:txBody>
          <a:bodyPr>
            <a:normAutofit/>
          </a:bodyPr>
          <a:lstStyle/>
          <a:p>
            <a:r>
              <a:rPr lang="fr-FR" dirty="0" smtClean="0"/>
              <a:t>Site web statique</a:t>
            </a:r>
          </a:p>
        </p:txBody>
      </p:sp>
      <p:grpSp>
        <p:nvGrpSpPr>
          <p:cNvPr id="17" name="Groupe 16"/>
          <p:cNvGrpSpPr/>
          <p:nvPr/>
        </p:nvGrpSpPr>
        <p:grpSpPr>
          <a:xfrm>
            <a:off x="4716016" y="2636912"/>
            <a:ext cx="2600672" cy="3321660"/>
            <a:chOff x="4788024" y="2348880"/>
            <a:chExt cx="2600672" cy="3321660"/>
          </a:xfrm>
        </p:grpSpPr>
        <p:sp>
          <p:nvSpPr>
            <p:cNvPr id="16" name="Rectangle 15"/>
            <p:cNvSpPr/>
            <p:nvPr/>
          </p:nvSpPr>
          <p:spPr>
            <a:xfrm>
              <a:off x="5084440" y="2348880"/>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14" name="Rectangle 13"/>
            <p:cNvSpPr/>
            <p:nvPr/>
          </p:nvSpPr>
          <p:spPr>
            <a:xfrm>
              <a:off x="4932040" y="2492896"/>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grpSp>
          <p:nvGrpSpPr>
            <p:cNvPr id="8" name="Groupe 7"/>
            <p:cNvGrpSpPr/>
            <p:nvPr/>
          </p:nvGrpSpPr>
          <p:grpSpPr>
            <a:xfrm>
              <a:off x="4788024" y="2636912"/>
              <a:ext cx="2304256" cy="3033628"/>
              <a:chOff x="3275856" y="2636912"/>
              <a:chExt cx="2304256" cy="3033628"/>
            </a:xfrm>
          </p:grpSpPr>
          <p:sp>
            <p:nvSpPr>
              <p:cNvPr id="6" name="Rectangle 5"/>
              <p:cNvSpPr/>
              <p:nvPr/>
            </p:nvSpPr>
            <p:spPr>
              <a:xfrm>
                <a:off x="3275856" y="2636912"/>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solidFill>
                      <a:schemeClr val="tx1"/>
                    </a:solidFill>
                  </a:rPr>
                  <a:t>&lt;html&gt;</a:t>
                </a:r>
              </a:p>
              <a:p>
                <a:r>
                  <a:rPr lang="fr-FR" dirty="0" smtClean="0">
                    <a:solidFill>
                      <a:schemeClr val="tx1"/>
                    </a:solidFill>
                  </a:rPr>
                  <a:t>  &lt;</a:t>
                </a:r>
                <a:r>
                  <a:rPr lang="fr-FR" dirty="0" err="1" smtClean="0">
                    <a:solidFill>
                      <a:schemeClr val="tx1"/>
                    </a:solidFill>
                  </a:rPr>
                  <a:t>head</a:t>
                </a:r>
                <a:r>
                  <a:rPr lang="fr-FR" dirty="0" smtClean="0">
                    <a:solidFill>
                      <a:schemeClr val="tx1"/>
                    </a:solidFill>
                  </a:rPr>
                  <a:t>&gt;</a:t>
                </a:r>
              </a:p>
              <a:p>
                <a:r>
                  <a:rPr lang="en-US" dirty="0" smtClean="0">
                    <a:solidFill>
                      <a:srgbClr val="FF0000"/>
                    </a:solidFill>
                  </a:rPr>
                  <a:t>  &lt;</a:t>
                </a:r>
                <a:r>
                  <a:rPr lang="en-US" dirty="0">
                    <a:solidFill>
                      <a:srgbClr val="FF0000"/>
                    </a:solidFill>
                  </a:rPr>
                  <a:t>link </a:t>
                </a:r>
                <a:r>
                  <a:rPr lang="en-US" dirty="0" err="1">
                    <a:solidFill>
                      <a:srgbClr val="FF0000"/>
                    </a:solidFill>
                  </a:rPr>
                  <a:t>rel</a:t>
                </a:r>
                <a:r>
                  <a:rPr lang="en-US" dirty="0">
                    <a:solidFill>
                      <a:srgbClr val="FF0000"/>
                    </a:solidFill>
                  </a:rPr>
                  <a:t>="</a:t>
                </a:r>
                <a:r>
                  <a:rPr lang="en-US" dirty="0" smtClean="0">
                    <a:solidFill>
                      <a:srgbClr val="FF0000"/>
                    </a:solidFill>
                  </a:rPr>
                  <a:t>stylesheet</a:t>
                </a:r>
                <a:r>
                  <a:rPr lang="en-US" dirty="0">
                    <a:solidFill>
                      <a:srgbClr val="FF0000"/>
                    </a:solidFill>
                  </a:rPr>
                  <a:t>"</a:t>
                </a:r>
                <a:r>
                  <a:rPr lang="en-US" dirty="0" smtClean="0">
                    <a:solidFill>
                      <a:srgbClr val="FF0000"/>
                    </a:solidFill>
                  </a:rPr>
                  <a:t/>
                </a:r>
                <a:br>
                  <a:rPr lang="en-US" dirty="0" smtClean="0">
                    <a:solidFill>
                      <a:srgbClr val="FF0000"/>
                    </a:solidFill>
                  </a:rPr>
                </a:br>
                <a:r>
                  <a:rPr lang="en-US" dirty="0" smtClean="0">
                    <a:solidFill>
                      <a:srgbClr val="FF0000"/>
                    </a:solidFill>
                  </a:rPr>
                  <a:t>    type</a:t>
                </a:r>
                <a:r>
                  <a:rPr lang="en-US" dirty="0">
                    <a:solidFill>
                      <a:srgbClr val="FF0000"/>
                    </a:solidFill>
                  </a:rPr>
                  <a:t>="</a:t>
                </a:r>
                <a:r>
                  <a:rPr lang="en-US" dirty="0" smtClean="0">
                    <a:solidFill>
                      <a:srgbClr val="FF0000"/>
                    </a:solidFill>
                  </a:rPr>
                  <a:t>text/</a:t>
                </a:r>
                <a:r>
                  <a:rPr lang="en-US" dirty="0" err="1" smtClean="0">
                    <a:solidFill>
                      <a:srgbClr val="FF0000"/>
                    </a:solidFill>
                  </a:rPr>
                  <a:t>css</a:t>
                </a:r>
                <a:r>
                  <a:rPr lang="en-US" dirty="0">
                    <a:solidFill>
                      <a:srgbClr val="FF0000"/>
                    </a:solidFill>
                  </a:rPr>
                  <a:t>"</a:t>
                </a:r>
                <a:r>
                  <a:rPr lang="en-US" dirty="0" smtClean="0">
                    <a:solidFill>
                      <a:srgbClr val="FF0000"/>
                    </a:solidFill>
                  </a:rPr>
                  <a:t/>
                </a:r>
                <a:br>
                  <a:rPr lang="en-US" dirty="0" smtClean="0">
                    <a:solidFill>
                      <a:srgbClr val="FF0000"/>
                    </a:solidFill>
                  </a:rPr>
                </a:br>
                <a:r>
                  <a:rPr lang="en-US" dirty="0" smtClean="0">
                    <a:solidFill>
                      <a:srgbClr val="FF0000"/>
                    </a:solidFill>
                  </a:rPr>
                  <a:t>    </a:t>
                </a:r>
                <a:r>
                  <a:rPr lang="en-US" dirty="0" err="1" smtClean="0">
                    <a:solidFill>
                      <a:srgbClr val="FF0000"/>
                    </a:solidFill>
                  </a:rPr>
                  <a:t>href</a:t>
                </a:r>
                <a:r>
                  <a:rPr lang="en-US" dirty="0">
                    <a:solidFill>
                      <a:srgbClr val="FF0000"/>
                    </a:solidFill>
                  </a:rPr>
                  <a:t>="</a:t>
                </a:r>
                <a:r>
                  <a:rPr lang="en-US" dirty="0" smtClean="0">
                    <a:solidFill>
                      <a:srgbClr val="FF0000"/>
                    </a:solidFill>
                  </a:rPr>
                  <a:t>mystyle.css</a:t>
                </a:r>
                <a:r>
                  <a:rPr lang="en-US" dirty="0">
                    <a:solidFill>
                      <a:srgbClr val="FF0000"/>
                    </a:solidFill>
                  </a:rPr>
                  <a:t>"</a:t>
                </a:r>
                <a:r>
                  <a:rPr lang="en-US" dirty="0" smtClean="0">
                    <a:solidFill>
                      <a:srgbClr val="FF0000"/>
                    </a:solidFill>
                  </a:rPr>
                  <a:t>&gt;</a:t>
                </a:r>
                <a:endParaRPr lang="fr-FR" dirty="0" smtClean="0">
                  <a:solidFill>
                    <a:srgbClr val="FF0000"/>
                  </a:solidFill>
                </a:endParaRPr>
              </a:p>
              <a:p>
                <a:r>
                  <a:rPr lang="fr-FR" dirty="0" smtClean="0">
                    <a:solidFill>
                      <a:schemeClr val="tx1"/>
                    </a:solidFill>
                  </a:rPr>
                  <a:t>  &lt;/</a:t>
                </a:r>
                <a:r>
                  <a:rPr lang="fr-FR" dirty="0" err="1" smtClean="0">
                    <a:solidFill>
                      <a:schemeClr val="tx1"/>
                    </a:solidFill>
                  </a:rPr>
                  <a:t>head</a:t>
                </a:r>
                <a:r>
                  <a:rPr lang="fr-FR" dirty="0" smtClean="0">
                    <a:solidFill>
                      <a:schemeClr val="tx1"/>
                    </a:solidFill>
                  </a:rPr>
                  <a:t>&gt;</a:t>
                </a:r>
              </a:p>
              <a:p>
                <a:r>
                  <a:rPr lang="fr-FR" dirty="0" smtClean="0">
                    <a:solidFill>
                      <a:schemeClr val="tx1"/>
                    </a:solidFill>
                  </a:rPr>
                  <a:t>  &lt;body&gt;</a:t>
                </a:r>
              </a:p>
              <a:p>
                <a:r>
                  <a:rPr lang="fr-FR" dirty="0" smtClean="0">
                    <a:solidFill>
                      <a:schemeClr val="tx1"/>
                    </a:solidFill>
                  </a:rPr>
                  <a:t>  &lt;/body&gt;</a:t>
                </a:r>
                <a:endParaRPr lang="fr-FR" dirty="0">
                  <a:solidFill>
                    <a:schemeClr val="tx1"/>
                  </a:solidFill>
                </a:endParaRPr>
              </a:p>
              <a:p>
                <a:r>
                  <a:rPr lang="fr-FR" dirty="0" smtClean="0">
                    <a:solidFill>
                      <a:schemeClr val="tx1"/>
                    </a:solidFill>
                  </a:rPr>
                  <a:t>&lt;/html&gt;</a:t>
                </a:r>
                <a:endParaRPr lang="fr-FR" dirty="0">
                  <a:solidFill>
                    <a:schemeClr val="tx1"/>
                  </a:solidFill>
                </a:endParaRPr>
              </a:p>
            </p:txBody>
          </p:sp>
          <p:sp>
            <p:nvSpPr>
              <p:cNvPr id="7" name="ZoneTexte 6"/>
              <p:cNvSpPr txBox="1"/>
              <p:nvPr/>
            </p:nvSpPr>
            <p:spPr>
              <a:xfrm>
                <a:off x="3275856" y="5301208"/>
                <a:ext cx="2304256" cy="369332"/>
              </a:xfrm>
              <a:prstGeom prst="rect">
                <a:avLst/>
              </a:prstGeom>
              <a:noFill/>
            </p:spPr>
            <p:txBody>
              <a:bodyPr wrap="square" rtlCol="0">
                <a:spAutoFit/>
              </a:bodyPr>
              <a:lstStyle/>
              <a:p>
                <a:pPr algn="ctr"/>
                <a:r>
                  <a:rPr lang="fr-FR" dirty="0" smtClean="0"/>
                  <a:t>HTML</a:t>
                </a:r>
                <a:endParaRPr lang="fr-FR" dirty="0"/>
              </a:p>
            </p:txBody>
          </p:sp>
        </p:grpSp>
      </p:grpSp>
      <p:grpSp>
        <p:nvGrpSpPr>
          <p:cNvPr id="9" name="Groupe 8"/>
          <p:cNvGrpSpPr/>
          <p:nvPr/>
        </p:nvGrpSpPr>
        <p:grpSpPr>
          <a:xfrm>
            <a:off x="1907704" y="2924944"/>
            <a:ext cx="2304256" cy="3033628"/>
            <a:chOff x="3275856" y="2636912"/>
            <a:chExt cx="2304256" cy="3033628"/>
          </a:xfrm>
        </p:grpSpPr>
        <p:sp>
          <p:nvSpPr>
            <p:cNvPr id="10" name="Rectangle 9"/>
            <p:cNvSpPr/>
            <p:nvPr/>
          </p:nvSpPr>
          <p:spPr>
            <a:xfrm>
              <a:off x="3275856" y="2636912"/>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body {</a:t>
              </a:r>
              <a:endParaRPr lang="en-US" dirty="0">
                <a:solidFill>
                  <a:schemeClr val="tx1"/>
                </a:solidFill>
              </a:endParaRPr>
            </a:p>
            <a:p>
              <a:r>
                <a:rPr lang="en-US" dirty="0">
                  <a:solidFill>
                    <a:schemeClr val="tx1"/>
                  </a:solidFill>
                </a:rPr>
                <a:t>  </a:t>
              </a:r>
              <a:r>
                <a:rPr lang="en-US" dirty="0" smtClean="0">
                  <a:solidFill>
                    <a:schemeClr val="tx1"/>
                  </a:solidFill>
                </a:rPr>
                <a:t>background-color:</a:t>
              </a:r>
              <a:br>
                <a:rPr lang="en-US" dirty="0" smtClean="0">
                  <a:solidFill>
                    <a:schemeClr val="tx1"/>
                  </a:solidFill>
                </a:rPr>
              </a:br>
              <a:r>
                <a:rPr lang="en-US" dirty="0" smtClean="0">
                  <a:solidFill>
                    <a:schemeClr val="tx1"/>
                  </a:solidFill>
                </a:rPr>
                <a:t>    </a:t>
              </a:r>
              <a:r>
                <a:rPr lang="en-US" dirty="0" err="1" smtClean="0">
                  <a:solidFill>
                    <a:schemeClr val="tx1"/>
                  </a:solidFill>
                </a:rPr>
                <a:t>lightblue</a:t>
              </a:r>
              <a:r>
                <a:rPr lang="en-US" dirty="0">
                  <a:solidFill>
                    <a:schemeClr val="tx1"/>
                  </a:solidFill>
                </a:rPr>
                <a:t>;</a:t>
              </a:r>
            </a:p>
            <a:p>
              <a:r>
                <a:rPr lang="en-US" dirty="0">
                  <a:solidFill>
                    <a:schemeClr val="tx1"/>
                  </a:solidFill>
                </a:rPr>
                <a:t>}</a:t>
              </a:r>
            </a:p>
            <a:p>
              <a:endParaRPr lang="en-US" dirty="0">
                <a:solidFill>
                  <a:schemeClr val="tx1"/>
                </a:solidFill>
              </a:endParaRPr>
            </a:p>
            <a:p>
              <a:r>
                <a:rPr lang="en-US" dirty="0" smtClean="0">
                  <a:solidFill>
                    <a:schemeClr val="tx1"/>
                  </a:solidFill>
                </a:rPr>
                <a:t>h1 {</a:t>
              </a:r>
              <a:endParaRPr lang="en-US" dirty="0">
                <a:solidFill>
                  <a:schemeClr val="tx1"/>
                </a:solidFill>
              </a:endParaRPr>
            </a:p>
            <a:p>
              <a:r>
                <a:rPr lang="en-US" dirty="0">
                  <a:solidFill>
                    <a:schemeClr val="tx1"/>
                  </a:solidFill>
                </a:rPr>
                <a:t>  color: navy;</a:t>
              </a:r>
            </a:p>
            <a:p>
              <a:r>
                <a:rPr lang="en-US" dirty="0">
                  <a:solidFill>
                    <a:schemeClr val="tx1"/>
                  </a:solidFill>
                </a:rPr>
                <a:t>  margin-left: 20px;</a:t>
              </a:r>
            </a:p>
            <a:p>
              <a:r>
                <a:rPr lang="en-US" dirty="0">
                  <a:solidFill>
                    <a:schemeClr val="tx1"/>
                  </a:solidFill>
                </a:rPr>
                <a:t>}</a:t>
              </a:r>
              <a:endParaRPr lang="fr-FR" dirty="0">
                <a:solidFill>
                  <a:schemeClr val="tx1"/>
                </a:solidFill>
              </a:endParaRPr>
            </a:p>
          </p:txBody>
        </p:sp>
        <p:sp>
          <p:nvSpPr>
            <p:cNvPr id="11" name="ZoneTexte 10"/>
            <p:cNvSpPr txBox="1"/>
            <p:nvPr/>
          </p:nvSpPr>
          <p:spPr>
            <a:xfrm>
              <a:off x="3275856" y="5301208"/>
              <a:ext cx="2304256" cy="369332"/>
            </a:xfrm>
            <a:prstGeom prst="rect">
              <a:avLst/>
            </a:prstGeom>
            <a:noFill/>
          </p:spPr>
          <p:txBody>
            <a:bodyPr wrap="square" rtlCol="0">
              <a:spAutoFit/>
            </a:bodyPr>
            <a:lstStyle/>
            <a:p>
              <a:pPr algn="ctr"/>
              <a:r>
                <a:rPr lang="fr-FR" dirty="0" smtClean="0"/>
                <a:t>CSS</a:t>
              </a:r>
              <a:endParaRPr lang="fr-FR" dirty="0"/>
            </a:p>
          </p:txBody>
        </p:sp>
      </p:grpSp>
      <p:sp>
        <p:nvSpPr>
          <p:cNvPr id="5" name="Espace réservé du numéro de diapositive 4"/>
          <p:cNvSpPr>
            <a:spLocks noGrp="1"/>
          </p:cNvSpPr>
          <p:nvPr>
            <p:ph type="sldNum" sz="quarter" idx="12"/>
          </p:nvPr>
        </p:nvSpPr>
        <p:spPr/>
        <p:txBody>
          <a:bodyPr/>
          <a:lstStyle/>
          <a:p>
            <a:fld id="{CF4668DC-857F-487D-BFFA-8C0CA5037977}" type="slidenum">
              <a:rPr lang="fr-BE" smtClean="0"/>
              <a:t>14</a:t>
            </a:fld>
            <a:endParaRPr lang="fr-BE"/>
          </a:p>
        </p:txBody>
      </p:sp>
    </p:spTree>
    <p:extLst>
      <p:ext uri="{BB962C8B-B14F-4D97-AF65-F5344CB8AC3E}">
        <p14:creationId xmlns:p14="http://schemas.microsoft.com/office/powerpoint/2010/main" val="9433603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Statique vs Dynamique</a:t>
            </a:r>
            <a:endParaRPr lang="fr-FR" dirty="0"/>
          </a:p>
        </p:txBody>
      </p:sp>
      <p:sp>
        <p:nvSpPr>
          <p:cNvPr id="3" name="Espace réservé du contenu 2"/>
          <p:cNvSpPr>
            <a:spLocks noGrp="1"/>
          </p:cNvSpPr>
          <p:nvPr>
            <p:ph idx="1"/>
          </p:nvPr>
        </p:nvSpPr>
        <p:spPr/>
        <p:txBody>
          <a:bodyPr>
            <a:normAutofit/>
          </a:bodyPr>
          <a:lstStyle/>
          <a:p>
            <a:r>
              <a:rPr lang="fr-FR" dirty="0" smtClean="0"/>
              <a:t>Site web dynamique</a:t>
            </a:r>
          </a:p>
        </p:txBody>
      </p:sp>
      <p:grpSp>
        <p:nvGrpSpPr>
          <p:cNvPr id="12" name="Groupe 11"/>
          <p:cNvGrpSpPr/>
          <p:nvPr/>
        </p:nvGrpSpPr>
        <p:grpSpPr>
          <a:xfrm>
            <a:off x="3123456" y="2636912"/>
            <a:ext cx="2600672" cy="3321660"/>
            <a:chOff x="4788024" y="2348880"/>
            <a:chExt cx="2600672" cy="3321660"/>
          </a:xfrm>
        </p:grpSpPr>
        <p:sp>
          <p:nvSpPr>
            <p:cNvPr id="13" name="Rectangle 12"/>
            <p:cNvSpPr/>
            <p:nvPr/>
          </p:nvSpPr>
          <p:spPr>
            <a:xfrm>
              <a:off x="5084440" y="2348880"/>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14" name="Rectangle 13"/>
            <p:cNvSpPr/>
            <p:nvPr/>
          </p:nvSpPr>
          <p:spPr>
            <a:xfrm>
              <a:off x="4932040" y="2492896"/>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grpSp>
          <p:nvGrpSpPr>
            <p:cNvPr id="15" name="Groupe 14"/>
            <p:cNvGrpSpPr/>
            <p:nvPr/>
          </p:nvGrpSpPr>
          <p:grpSpPr>
            <a:xfrm>
              <a:off x="4788024" y="2636912"/>
              <a:ext cx="2304256" cy="3033628"/>
              <a:chOff x="3275856" y="2636912"/>
              <a:chExt cx="2304256" cy="3033628"/>
            </a:xfrm>
          </p:grpSpPr>
          <p:sp>
            <p:nvSpPr>
              <p:cNvPr id="16" name="Rectangle 15"/>
              <p:cNvSpPr/>
              <p:nvPr/>
            </p:nvSpPr>
            <p:spPr>
              <a:xfrm>
                <a:off x="3275856" y="2636912"/>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smtClean="0">
                    <a:solidFill>
                      <a:schemeClr val="tx1"/>
                    </a:solidFill>
                  </a:rPr>
                  <a:t>&lt;html&gt;</a:t>
                </a:r>
              </a:p>
              <a:p>
                <a:r>
                  <a:rPr lang="fr-FR" dirty="0" smtClean="0">
                    <a:solidFill>
                      <a:schemeClr val="tx1"/>
                    </a:solidFill>
                  </a:rPr>
                  <a:t>  &lt;</a:t>
                </a:r>
                <a:r>
                  <a:rPr lang="fr-FR" dirty="0" err="1" smtClean="0">
                    <a:solidFill>
                      <a:schemeClr val="tx1"/>
                    </a:solidFill>
                  </a:rPr>
                  <a:t>head</a:t>
                </a:r>
                <a:r>
                  <a:rPr lang="fr-FR" dirty="0" smtClean="0">
                    <a:solidFill>
                      <a:schemeClr val="tx1"/>
                    </a:solidFill>
                  </a:rPr>
                  <a:t>&gt;</a:t>
                </a:r>
              </a:p>
              <a:p>
                <a:r>
                  <a:rPr lang="en-US" dirty="0" smtClean="0">
                    <a:solidFill>
                      <a:srgbClr val="FF0000"/>
                    </a:solidFill>
                  </a:rPr>
                  <a:t>  &lt;</a:t>
                </a:r>
                <a:r>
                  <a:rPr lang="en-US" dirty="0">
                    <a:solidFill>
                      <a:srgbClr val="FF0000"/>
                    </a:solidFill>
                  </a:rPr>
                  <a:t>link </a:t>
                </a:r>
                <a:r>
                  <a:rPr lang="en-US" dirty="0" err="1">
                    <a:solidFill>
                      <a:srgbClr val="FF0000"/>
                    </a:solidFill>
                  </a:rPr>
                  <a:t>rel</a:t>
                </a:r>
                <a:r>
                  <a:rPr lang="en-US" dirty="0">
                    <a:solidFill>
                      <a:srgbClr val="FF0000"/>
                    </a:solidFill>
                  </a:rPr>
                  <a:t>="</a:t>
                </a:r>
                <a:r>
                  <a:rPr lang="en-US" dirty="0" smtClean="0">
                    <a:solidFill>
                      <a:srgbClr val="FF0000"/>
                    </a:solidFill>
                  </a:rPr>
                  <a:t>stylesheet</a:t>
                </a:r>
                <a:r>
                  <a:rPr lang="en-US" dirty="0">
                    <a:solidFill>
                      <a:srgbClr val="FF0000"/>
                    </a:solidFill>
                  </a:rPr>
                  <a:t>"</a:t>
                </a:r>
                <a:r>
                  <a:rPr lang="en-US" dirty="0" smtClean="0">
                    <a:solidFill>
                      <a:srgbClr val="FF0000"/>
                    </a:solidFill>
                  </a:rPr>
                  <a:t/>
                </a:r>
                <a:br>
                  <a:rPr lang="en-US" dirty="0" smtClean="0">
                    <a:solidFill>
                      <a:srgbClr val="FF0000"/>
                    </a:solidFill>
                  </a:rPr>
                </a:br>
                <a:r>
                  <a:rPr lang="en-US" dirty="0" smtClean="0">
                    <a:solidFill>
                      <a:srgbClr val="FF0000"/>
                    </a:solidFill>
                  </a:rPr>
                  <a:t>    type</a:t>
                </a:r>
                <a:r>
                  <a:rPr lang="en-US" dirty="0">
                    <a:solidFill>
                      <a:srgbClr val="FF0000"/>
                    </a:solidFill>
                  </a:rPr>
                  <a:t>="</a:t>
                </a:r>
                <a:r>
                  <a:rPr lang="en-US" dirty="0" smtClean="0">
                    <a:solidFill>
                      <a:srgbClr val="FF0000"/>
                    </a:solidFill>
                  </a:rPr>
                  <a:t>text/</a:t>
                </a:r>
                <a:r>
                  <a:rPr lang="en-US" dirty="0" err="1" smtClean="0">
                    <a:solidFill>
                      <a:srgbClr val="FF0000"/>
                    </a:solidFill>
                  </a:rPr>
                  <a:t>css</a:t>
                </a:r>
                <a:r>
                  <a:rPr lang="en-US" dirty="0">
                    <a:solidFill>
                      <a:srgbClr val="FF0000"/>
                    </a:solidFill>
                  </a:rPr>
                  <a:t>"</a:t>
                </a:r>
                <a:r>
                  <a:rPr lang="en-US" dirty="0" smtClean="0">
                    <a:solidFill>
                      <a:srgbClr val="FF0000"/>
                    </a:solidFill>
                  </a:rPr>
                  <a:t/>
                </a:r>
                <a:br>
                  <a:rPr lang="en-US" dirty="0" smtClean="0">
                    <a:solidFill>
                      <a:srgbClr val="FF0000"/>
                    </a:solidFill>
                  </a:rPr>
                </a:br>
                <a:r>
                  <a:rPr lang="en-US" dirty="0" smtClean="0">
                    <a:solidFill>
                      <a:srgbClr val="FF0000"/>
                    </a:solidFill>
                  </a:rPr>
                  <a:t>    </a:t>
                </a:r>
                <a:r>
                  <a:rPr lang="en-US" dirty="0" err="1" smtClean="0">
                    <a:solidFill>
                      <a:srgbClr val="FF0000"/>
                    </a:solidFill>
                  </a:rPr>
                  <a:t>href</a:t>
                </a:r>
                <a:r>
                  <a:rPr lang="en-US" dirty="0">
                    <a:solidFill>
                      <a:srgbClr val="FF0000"/>
                    </a:solidFill>
                  </a:rPr>
                  <a:t>="</a:t>
                </a:r>
                <a:r>
                  <a:rPr lang="en-US" dirty="0" smtClean="0">
                    <a:solidFill>
                      <a:srgbClr val="FF0000"/>
                    </a:solidFill>
                  </a:rPr>
                  <a:t>mystyle.css</a:t>
                </a:r>
                <a:r>
                  <a:rPr lang="en-US" dirty="0">
                    <a:solidFill>
                      <a:srgbClr val="FF0000"/>
                    </a:solidFill>
                  </a:rPr>
                  <a:t>"</a:t>
                </a:r>
                <a:r>
                  <a:rPr lang="en-US" dirty="0" smtClean="0">
                    <a:solidFill>
                      <a:srgbClr val="FF0000"/>
                    </a:solidFill>
                  </a:rPr>
                  <a:t>&gt;</a:t>
                </a:r>
                <a:endParaRPr lang="fr-FR" dirty="0" smtClean="0">
                  <a:solidFill>
                    <a:srgbClr val="FF0000"/>
                  </a:solidFill>
                </a:endParaRPr>
              </a:p>
              <a:p>
                <a:r>
                  <a:rPr lang="fr-FR" dirty="0" smtClean="0">
                    <a:solidFill>
                      <a:schemeClr val="tx1"/>
                    </a:solidFill>
                  </a:rPr>
                  <a:t>  &lt;/</a:t>
                </a:r>
                <a:r>
                  <a:rPr lang="fr-FR" dirty="0" err="1" smtClean="0">
                    <a:solidFill>
                      <a:schemeClr val="tx1"/>
                    </a:solidFill>
                  </a:rPr>
                  <a:t>head</a:t>
                </a:r>
                <a:r>
                  <a:rPr lang="fr-FR" dirty="0" smtClean="0">
                    <a:solidFill>
                      <a:schemeClr val="tx1"/>
                    </a:solidFill>
                  </a:rPr>
                  <a:t>&gt;</a:t>
                </a:r>
              </a:p>
              <a:p>
                <a:endParaRPr lang="fr-FR" dirty="0" smtClean="0">
                  <a:solidFill>
                    <a:schemeClr val="tx1"/>
                  </a:solidFill>
                </a:endParaRPr>
              </a:p>
              <a:p>
                <a:endParaRPr lang="fr-FR" dirty="0">
                  <a:solidFill>
                    <a:schemeClr val="tx1"/>
                  </a:solidFill>
                </a:endParaRPr>
              </a:p>
              <a:p>
                <a:endParaRPr lang="fr-FR" dirty="0">
                  <a:solidFill>
                    <a:schemeClr val="tx1"/>
                  </a:solidFill>
                </a:endParaRPr>
              </a:p>
            </p:txBody>
          </p:sp>
          <p:sp>
            <p:nvSpPr>
              <p:cNvPr id="17" name="ZoneTexte 16"/>
              <p:cNvSpPr txBox="1"/>
              <p:nvPr/>
            </p:nvSpPr>
            <p:spPr>
              <a:xfrm>
                <a:off x="3275856" y="5301208"/>
                <a:ext cx="2304256" cy="369332"/>
              </a:xfrm>
              <a:prstGeom prst="rect">
                <a:avLst/>
              </a:prstGeom>
              <a:noFill/>
            </p:spPr>
            <p:txBody>
              <a:bodyPr wrap="square" rtlCol="0">
                <a:spAutoFit/>
              </a:bodyPr>
              <a:lstStyle/>
              <a:p>
                <a:pPr algn="ctr"/>
                <a:r>
                  <a:rPr lang="fr-FR" dirty="0" smtClean="0"/>
                  <a:t>HTML</a:t>
                </a:r>
                <a:endParaRPr lang="fr-FR" dirty="0"/>
              </a:p>
            </p:txBody>
          </p:sp>
        </p:grpSp>
      </p:grpSp>
      <p:grpSp>
        <p:nvGrpSpPr>
          <p:cNvPr id="18" name="Groupe 17"/>
          <p:cNvGrpSpPr/>
          <p:nvPr/>
        </p:nvGrpSpPr>
        <p:grpSpPr>
          <a:xfrm>
            <a:off x="323528" y="2924944"/>
            <a:ext cx="2304256" cy="3033628"/>
            <a:chOff x="3275856" y="2636912"/>
            <a:chExt cx="2304256" cy="3033628"/>
          </a:xfrm>
        </p:grpSpPr>
        <p:sp>
          <p:nvSpPr>
            <p:cNvPr id="19" name="Rectangle 18"/>
            <p:cNvSpPr/>
            <p:nvPr/>
          </p:nvSpPr>
          <p:spPr>
            <a:xfrm>
              <a:off x="3275856" y="2636912"/>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body {</a:t>
              </a:r>
              <a:endParaRPr lang="en-US" dirty="0">
                <a:solidFill>
                  <a:schemeClr val="tx1"/>
                </a:solidFill>
              </a:endParaRPr>
            </a:p>
            <a:p>
              <a:r>
                <a:rPr lang="en-US" dirty="0">
                  <a:solidFill>
                    <a:schemeClr val="tx1"/>
                  </a:solidFill>
                </a:rPr>
                <a:t>  </a:t>
              </a:r>
              <a:r>
                <a:rPr lang="en-US" dirty="0" smtClean="0">
                  <a:solidFill>
                    <a:schemeClr val="tx1"/>
                  </a:solidFill>
                </a:rPr>
                <a:t>background-color:</a:t>
              </a:r>
              <a:br>
                <a:rPr lang="en-US" dirty="0" smtClean="0">
                  <a:solidFill>
                    <a:schemeClr val="tx1"/>
                  </a:solidFill>
                </a:rPr>
              </a:br>
              <a:r>
                <a:rPr lang="en-US" dirty="0" smtClean="0">
                  <a:solidFill>
                    <a:schemeClr val="tx1"/>
                  </a:solidFill>
                </a:rPr>
                <a:t>    </a:t>
              </a:r>
              <a:r>
                <a:rPr lang="en-US" dirty="0" err="1" smtClean="0">
                  <a:solidFill>
                    <a:schemeClr val="tx1"/>
                  </a:solidFill>
                </a:rPr>
                <a:t>lightblue</a:t>
              </a:r>
              <a:r>
                <a:rPr lang="en-US" dirty="0">
                  <a:solidFill>
                    <a:schemeClr val="tx1"/>
                  </a:solidFill>
                </a:rPr>
                <a:t>;</a:t>
              </a:r>
            </a:p>
            <a:p>
              <a:r>
                <a:rPr lang="en-US" dirty="0">
                  <a:solidFill>
                    <a:schemeClr val="tx1"/>
                  </a:solidFill>
                </a:rPr>
                <a:t>}</a:t>
              </a:r>
            </a:p>
            <a:p>
              <a:endParaRPr lang="en-US" dirty="0">
                <a:solidFill>
                  <a:schemeClr val="tx1"/>
                </a:solidFill>
              </a:endParaRPr>
            </a:p>
            <a:p>
              <a:r>
                <a:rPr lang="en-US" dirty="0" smtClean="0">
                  <a:solidFill>
                    <a:schemeClr val="tx1"/>
                  </a:solidFill>
                </a:rPr>
                <a:t>h1 {</a:t>
              </a:r>
              <a:endParaRPr lang="en-US" dirty="0">
                <a:solidFill>
                  <a:schemeClr val="tx1"/>
                </a:solidFill>
              </a:endParaRPr>
            </a:p>
            <a:p>
              <a:r>
                <a:rPr lang="en-US" dirty="0">
                  <a:solidFill>
                    <a:schemeClr val="tx1"/>
                  </a:solidFill>
                </a:rPr>
                <a:t>  color: navy;</a:t>
              </a:r>
            </a:p>
            <a:p>
              <a:r>
                <a:rPr lang="en-US" dirty="0">
                  <a:solidFill>
                    <a:schemeClr val="tx1"/>
                  </a:solidFill>
                </a:rPr>
                <a:t>  margin-left: 20px;</a:t>
              </a:r>
            </a:p>
            <a:p>
              <a:r>
                <a:rPr lang="en-US" dirty="0">
                  <a:solidFill>
                    <a:schemeClr val="tx1"/>
                  </a:solidFill>
                </a:rPr>
                <a:t>}</a:t>
              </a:r>
              <a:endParaRPr lang="fr-FR" dirty="0">
                <a:solidFill>
                  <a:schemeClr val="tx1"/>
                </a:solidFill>
              </a:endParaRPr>
            </a:p>
          </p:txBody>
        </p:sp>
        <p:sp>
          <p:nvSpPr>
            <p:cNvPr id="20" name="ZoneTexte 19"/>
            <p:cNvSpPr txBox="1"/>
            <p:nvPr/>
          </p:nvSpPr>
          <p:spPr>
            <a:xfrm>
              <a:off x="3275856" y="5301208"/>
              <a:ext cx="2304256" cy="369332"/>
            </a:xfrm>
            <a:prstGeom prst="rect">
              <a:avLst/>
            </a:prstGeom>
            <a:noFill/>
          </p:spPr>
          <p:txBody>
            <a:bodyPr wrap="square" rtlCol="0">
              <a:spAutoFit/>
            </a:bodyPr>
            <a:lstStyle/>
            <a:p>
              <a:pPr algn="ctr"/>
              <a:r>
                <a:rPr lang="fr-FR" dirty="0" smtClean="0"/>
                <a:t>CSS</a:t>
              </a:r>
              <a:endParaRPr lang="fr-FR" dirty="0"/>
            </a:p>
          </p:txBody>
        </p:sp>
      </p:grpSp>
      <p:grpSp>
        <p:nvGrpSpPr>
          <p:cNvPr id="5" name="Groupe 4"/>
          <p:cNvGrpSpPr/>
          <p:nvPr/>
        </p:nvGrpSpPr>
        <p:grpSpPr>
          <a:xfrm>
            <a:off x="6228184" y="2636912"/>
            <a:ext cx="2592288" cy="3321660"/>
            <a:chOff x="6588224" y="2636912"/>
            <a:chExt cx="2592288" cy="3321660"/>
          </a:xfrm>
        </p:grpSpPr>
        <p:grpSp>
          <p:nvGrpSpPr>
            <p:cNvPr id="4" name="Groupe 3"/>
            <p:cNvGrpSpPr/>
            <p:nvPr/>
          </p:nvGrpSpPr>
          <p:grpSpPr>
            <a:xfrm>
              <a:off x="6588224" y="2636912"/>
              <a:ext cx="2592288" cy="2952328"/>
              <a:chOff x="6588224" y="2636912"/>
              <a:chExt cx="2592288" cy="2952328"/>
            </a:xfrm>
          </p:grpSpPr>
          <p:sp>
            <p:nvSpPr>
              <p:cNvPr id="24" name="Rectangle 23"/>
              <p:cNvSpPr/>
              <p:nvPr/>
            </p:nvSpPr>
            <p:spPr>
              <a:xfrm>
                <a:off x="6876256" y="2636912"/>
                <a:ext cx="2304256" cy="26642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25" name="Rectangle 24"/>
              <p:cNvSpPr/>
              <p:nvPr/>
            </p:nvSpPr>
            <p:spPr>
              <a:xfrm>
                <a:off x="6723856" y="2780928"/>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solidFill>
                    <a:schemeClr val="tx1"/>
                  </a:solidFill>
                </a:endParaRPr>
              </a:p>
            </p:txBody>
          </p:sp>
          <p:sp>
            <p:nvSpPr>
              <p:cNvPr id="22" name="Rectangle 21"/>
              <p:cNvSpPr/>
              <p:nvPr/>
            </p:nvSpPr>
            <p:spPr>
              <a:xfrm>
                <a:off x="6588224" y="2924944"/>
                <a:ext cx="2304256" cy="266429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tx1"/>
                    </a:solidFill>
                  </a:rPr>
                  <a:t>&lt;?</a:t>
                </a:r>
                <a:r>
                  <a:rPr lang="en-US" dirty="0" err="1" smtClean="0">
                    <a:solidFill>
                      <a:schemeClr val="tx1"/>
                    </a:solidFill>
                  </a:rPr>
                  <a:t>php</a:t>
                </a:r>
                <a:endParaRPr lang="en-US" dirty="0" smtClean="0">
                  <a:solidFill>
                    <a:schemeClr val="tx1"/>
                  </a:solidFill>
                </a:endParaRPr>
              </a:p>
              <a:p>
                <a:r>
                  <a:rPr lang="en-US" dirty="0" smtClean="0">
                    <a:solidFill>
                      <a:srgbClr val="FF0000"/>
                    </a:solidFill>
                  </a:rPr>
                  <a:t>include(</a:t>
                </a:r>
                <a:r>
                  <a:rPr lang="en-US" dirty="0">
                    <a:solidFill>
                      <a:srgbClr val="FF0000"/>
                    </a:solidFill>
                  </a:rPr>
                  <a:t>"</a:t>
                </a:r>
                <a:r>
                  <a:rPr lang="en-US" dirty="0" smtClean="0">
                    <a:solidFill>
                      <a:srgbClr val="FF0000"/>
                    </a:solidFill>
                  </a:rPr>
                  <a:t>head.html");</a:t>
                </a:r>
              </a:p>
              <a:p>
                <a:r>
                  <a:rPr lang="en-US" dirty="0" smtClean="0">
                    <a:solidFill>
                      <a:schemeClr val="tx1"/>
                    </a:solidFill>
                  </a:rPr>
                  <a:t>echo </a:t>
                </a:r>
                <a:r>
                  <a:rPr lang="en-US" dirty="0">
                    <a:solidFill>
                      <a:srgbClr val="00B050"/>
                    </a:solidFill>
                  </a:rPr>
                  <a:t>"</a:t>
                </a:r>
                <a:r>
                  <a:rPr lang="en-US" dirty="0" smtClean="0">
                    <a:solidFill>
                      <a:srgbClr val="00B050"/>
                    </a:solidFill>
                  </a:rPr>
                  <a:t>&lt;body&gt;"</a:t>
                </a:r>
                <a:r>
                  <a:rPr lang="en-US" dirty="0" smtClean="0">
                    <a:solidFill>
                      <a:schemeClr val="tx1"/>
                    </a:solidFill>
                  </a:rPr>
                  <a:t>;</a:t>
                </a:r>
              </a:p>
              <a:p>
                <a:r>
                  <a:rPr lang="en-US" dirty="0" err="1" smtClean="0">
                    <a:solidFill>
                      <a:schemeClr val="tx1"/>
                    </a:solidFill>
                  </a:rPr>
                  <a:t>Var</a:t>
                </a:r>
                <a:r>
                  <a:rPr lang="en-US" dirty="0" smtClean="0">
                    <a:solidFill>
                      <a:schemeClr val="tx1"/>
                    </a:solidFill>
                  </a:rPr>
                  <a:t> = 3 + 5;</a:t>
                </a:r>
                <a:endParaRPr lang="en-US" dirty="0">
                  <a:solidFill>
                    <a:schemeClr val="tx1"/>
                  </a:solidFill>
                </a:endParaRPr>
              </a:p>
              <a:p>
                <a:r>
                  <a:rPr lang="en-US" dirty="0" smtClean="0">
                    <a:solidFill>
                      <a:schemeClr val="tx1"/>
                    </a:solidFill>
                  </a:rPr>
                  <a:t>echo </a:t>
                </a:r>
                <a:r>
                  <a:rPr lang="en-US" dirty="0">
                    <a:solidFill>
                      <a:srgbClr val="00B050"/>
                    </a:solidFill>
                  </a:rPr>
                  <a:t>"</a:t>
                </a:r>
                <a:r>
                  <a:rPr lang="en-US" dirty="0" err="1" smtClean="0">
                    <a:solidFill>
                      <a:srgbClr val="00B050"/>
                    </a:solidFill>
                  </a:rPr>
                  <a:t>Valeur</a:t>
                </a:r>
                <a:r>
                  <a:rPr lang="en-US" dirty="0" smtClean="0">
                    <a:solidFill>
                      <a:srgbClr val="00B050"/>
                    </a:solidFill>
                  </a:rPr>
                  <a:t> : $</a:t>
                </a:r>
                <a:r>
                  <a:rPr lang="en-US" dirty="0" err="1" smtClean="0">
                    <a:solidFill>
                      <a:srgbClr val="00B050"/>
                    </a:solidFill>
                  </a:rPr>
                  <a:t>Var</a:t>
                </a:r>
                <a:r>
                  <a:rPr lang="en-US" dirty="0" smtClean="0">
                    <a:solidFill>
                      <a:srgbClr val="00B050"/>
                    </a:solidFill>
                  </a:rPr>
                  <a:t>"</a:t>
                </a:r>
                <a:r>
                  <a:rPr lang="en-US" dirty="0" smtClean="0">
                    <a:solidFill>
                      <a:schemeClr val="tx1"/>
                    </a:solidFill>
                  </a:rPr>
                  <a:t>;</a:t>
                </a:r>
              </a:p>
              <a:p>
                <a:endParaRPr lang="en-US" dirty="0" smtClean="0">
                  <a:solidFill>
                    <a:schemeClr val="tx1"/>
                  </a:solidFill>
                </a:endParaRPr>
              </a:p>
              <a:p>
                <a:r>
                  <a:rPr lang="en-US" dirty="0" smtClean="0">
                    <a:solidFill>
                      <a:schemeClr val="tx1"/>
                    </a:solidFill>
                  </a:rPr>
                  <a:t>echo </a:t>
                </a:r>
                <a:r>
                  <a:rPr lang="en-US" dirty="0" smtClean="0">
                    <a:solidFill>
                      <a:srgbClr val="00B050"/>
                    </a:solidFill>
                  </a:rPr>
                  <a:t>"&lt;/body</a:t>
                </a:r>
                <a:r>
                  <a:rPr lang="en-US" dirty="0">
                    <a:solidFill>
                      <a:srgbClr val="00B050"/>
                    </a:solidFill>
                  </a:rPr>
                  <a:t>&gt;"</a:t>
                </a:r>
                <a:r>
                  <a:rPr lang="en-US" dirty="0">
                    <a:solidFill>
                      <a:schemeClr val="tx1"/>
                    </a:solidFill>
                  </a:rPr>
                  <a:t>;</a:t>
                </a:r>
              </a:p>
              <a:p>
                <a:r>
                  <a:rPr lang="en-US" dirty="0">
                    <a:solidFill>
                      <a:srgbClr val="FF0000"/>
                    </a:solidFill>
                  </a:rPr>
                  <a:t>include</a:t>
                </a:r>
                <a:r>
                  <a:rPr lang="en-US" dirty="0" smtClean="0">
                    <a:solidFill>
                      <a:srgbClr val="FF0000"/>
                    </a:solidFill>
                  </a:rPr>
                  <a:t>(</a:t>
                </a:r>
                <a:r>
                  <a:rPr lang="en-US" dirty="0">
                    <a:solidFill>
                      <a:srgbClr val="FF0000"/>
                    </a:solidFill>
                  </a:rPr>
                  <a:t>"</a:t>
                </a:r>
                <a:r>
                  <a:rPr lang="en-US" dirty="0" smtClean="0">
                    <a:solidFill>
                      <a:srgbClr val="FF0000"/>
                    </a:solidFill>
                  </a:rPr>
                  <a:t>foot.html</a:t>
                </a:r>
                <a:r>
                  <a:rPr lang="en-US" dirty="0">
                    <a:solidFill>
                      <a:srgbClr val="FF0000"/>
                    </a:solidFill>
                  </a:rPr>
                  <a:t>");</a:t>
                </a:r>
              </a:p>
              <a:p>
                <a:r>
                  <a:rPr lang="en-US" dirty="0" smtClean="0">
                    <a:solidFill>
                      <a:schemeClr val="tx1"/>
                    </a:solidFill>
                  </a:rPr>
                  <a:t>?&gt;</a:t>
                </a:r>
                <a:endParaRPr lang="fr-FR" dirty="0">
                  <a:solidFill>
                    <a:schemeClr val="tx1"/>
                  </a:solidFill>
                </a:endParaRPr>
              </a:p>
            </p:txBody>
          </p:sp>
        </p:grpSp>
        <p:sp>
          <p:nvSpPr>
            <p:cNvPr id="23" name="ZoneTexte 22"/>
            <p:cNvSpPr txBox="1"/>
            <p:nvPr/>
          </p:nvSpPr>
          <p:spPr>
            <a:xfrm>
              <a:off x="6588224" y="5589240"/>
              <a:ext cx="2304256" cy="369332"/>
            </a:xfrm>
            <a:prstGeom prst="rect">
              <a:avLst/>
            </a:prstGeom>
            <a:noFill/>
          </p:spPr>
          <p:txBody>
            <a:bodyPr wrap="square" rtlCol="0">
              <a:spAutoFit/>
            </a:bodyPr>
            <a:lstStyle/>
            <a:p>
              <a:pPr algn="ctr"/>
              <a:r>
                <a:rPr lang="fr-FR" dirty="0" smtClean="0"/>
                <a:t>PHP</a:t>
              </a:r>
            </a:p>
          </p:txBody>
        </p:sp>
      </p:grpSp>
      <p:sp>
        <p:nvSpPr>
          <p:cNvPr id="7" name="Espace réservé du numéro de diapositive 6"/>
          <p:cNvSpPr>
            <a:spLocks noGrp="1"/>
          </p:cNvSpPr>
          <p:nvPr>
            <p:ph type="sldNum" sz="quarter" idx="12"/>
          </p:nvPr>
        </p:nvSpPr>
        <p:spPr/>
        <p:txBody>
          <a:bodyPr/>
          <a:lstStyle/>
          <a:p>
            <a:fld id="{CF4668DC-857F-487D-BFFA-8C0CA5037977}" type="slidenum">
              <a:rPr lang="fr-BE" smtClean="0"/>
              <a:t>15</a:t>
            </a:fld>
            <a:endParaRPr lang="fr-BE"/>
          </a:p>
        </p:txBody>
      </p:sp>
    </p:spTree>
    <p:extLst>
      <p:ext uri="{BB962C8B-B14F-4D97-AF65-F5344CB8AC3E}">
        <p14:creationId xmlns:p14="http://schemas.microsoft.com/office/powerpoint/2010/main" val="210669946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Apache, URI/URL, DNS, PHP</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smtClean="0"/>
              <a:t>Serveur Web : Apache</a:t>
            </a:r>
            <a:br>
              <a:rPr lang="fr-FR" dirty="0" smtClean="0"/>
            </a:br>
            <a:r>
              <a:rPr lang="fr-FR" dirty="0" smtClean="0"/>
              <a:t>(traite les connexions et transmet les requêtes)</a:t>
            </a:r>
          </a:p>
          <a:p>
            <a:endParaRPr lang="fr-FR" dirty="0"/>
          </a:p>
          <a:p>
            <a:r>
              <a:rPr lang="fr-FR" dirty="0" smtClean="0"/>
              <a:t>S’appuie sur HTTP, URI/URL, DNS</a:t>
            </a:r>
            <a:br>
              <a:rPr lang="fr-FR" dirty="0" smtClean="0"/>
            </a:br>
            <a:r>
              <a:rPr lang="fr-FR" dirty="0" smtClean="0"/>
              <a:t>(pour communiquer ainsi que comprendre quelle ressource et quel site sont visés)</a:t>
            </a:r>
          </a:p>
          <a:p>
            <a:endParaRPr lang="fr-FR" dirty="0"/>
          </a:p>
          <a:p>
            <a:r>
              <a:rPr lang="fr-FR" dirty="0" smtClean="0"/>
              <a:t>Extension au serveur web : PHP</a:t>
            </a:r>
            <a:br>
              <a:rPr lang="fr-FR" dirty="0" smtClean="0"/>
            </a:br>
            <a:r>
              <a:rPr lang="fr-FR" dirty="0" smtClean="0"/>
              <a:t>(lit les requêtes qu’Apache lui transmet, et fait les traitements demandés)</a:t>
            </a:r>
            <a:endParaRPr lang="fr-FR"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16</a:t>
            </a:fld>
            <a:endParaRPr lang="fr-BE"/>
          </a:p>
        </p:txBody>
      </p:sp>
    </p:spTree>
    <p:extLst>
      <p:ext uri="{BB962C8B-B14F-4D97-AF65-F5344CB8AC3E}">
        <p14:creationId xmlns:p14="http://schemas.microsoft.com/office/powerpoint/2010/main" val="11140607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fr-FR" dirty="0" smtClean="0"/>
              <a:t>Apache va traiter les connexions et requêtes</a:t>
            </a:r>
          </a:p>
          <a:p>
            <a:r>
              <a:rPr lang="fr-FR" dirty="0" smtClean="0"/>
              <a:t>PHP va construire la réponse en exécutant la logique métier (le code)</a:t>
            </a:r>
            <a:endParaRPr lang="fr-FR" dirty="0"/>
          </a:p>
        </p:txBody>
      </p:sp>
      <p:sp>
        <p:nvSpPr>
          <p:cNvPr id="5" name="Titre 4"/>
          <p:cNvSpPr>
            <a:spLocks noGrp="1"/>
          </p:cNvSpPr>
          <p:nvPr>
            <p:ph type="title"/>
          </p:nvPr>
        </p:nvSpPr>
        <p:spPr/>
        <p:txBody>
          <a:bodyPr/>
          <a:lstStyle/>
          <a:p>
            <a:r>
              <a:rPr lang="fr-FR" dirty="0" smtClean="0"/>
              <a:t>Apache &amp; PHP</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220072"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18" name="Connecteur droit avec flèche 17"/>
          <p:cNvCxnSpPr>
            <a:stCxn id="6" idx="3"/>
            <a:endCxn id="13" idx="1"/>
          </p:cNvCxnSpPr>
          <p:nvPr/>
        </p:nvCxnSpPr>
        <p:spPr>
          <a:xfrm>
            <a:off x="2521083" y="4391816"/>
            <a:ext cx="324036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17" name="Image 16" descr="php-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sp>
        <p:nvSpPr>
          <p:cNvPr id="7" name="Espace réservé du numéro de diapositive 6"/>
          <p:cNvSpPr>
            <a:spLocks noGrp="1"/>
          </p:cNvSpPr>
          <p:nvPr>
            <p:ph type="sldNum" sz="quarter" idx="12"/>
          </p:nvPr>
        </p:nvSpPr>
        <p:spPr/>
        <p:txBody>
          <a:bodyPr/>
          <a:lstStyle/>
          <a:p>
            <a:fld id="{CF4668DC-857F-487D-BFFA-8C0CA5037977}" type="slidenum">
              <a:rPr lang="fr-BE" smtClean="0"/>
              <a:t>17</a:t>
            </a:fld>
            <a:endParaRPr lang="fr-BE"/>
          </a:p>
        </p:txBody>
      </p:sp>
    </p:spTree>
    <p:extLst>
      <p:ext uri="{BB962C8B-B14F-4D97-AF65-F5344CB8AC3E}">
        <p14:creationId xmlns:p14="http://schemas.microsoft.com/office/powerpoint/2010/main" val="192945963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fr-FR" dirty="0" smtClean="0"/>
              <a:t>Apache :</a:t>
            </a:r>
            <a:br>
              <a:rPr lang="fr-FR" dirty="0" smtClean="0"/>
            </a:br>
            <a:r>
              <a:rPr lang="fr-FR" dirty="0" smtClean="0"/>
              <a:t>Serveur web libre et gratuit</a:t>
            </a:r>
            <a:br>
              <a:rPr lang="fr-FR" dirty="0" smtClean="0"/>
            </a:br>
            <a:r>
              <a:rPr lang="fr-FR" dirty="0" smtClean="0"/>
              <a:t>Dispose d’extensions pour se lier à PHP ou à d’autres outils pour traiter les requêtes</a:t>
            </a:r>
            <a:endParaRPr lang="fr-FR" dirty="0"/>
          </a:p>
        </p:txBody>
      </p:sp>
      <p:sp>
        <p:nvSpPr>
          <p:cNvPr id="5" name="Titre 4"/>
          <p:cNvSpPr>
            <a:spLocks noGrp="1"/>
          </p:cNvSpPr>
          <p:nvPr>
            <p:ph type="title"/>
          </p:nvPr>
        </p:nvSpPr>
        <p:spPr/>
        <p:txBody>
          <a:bodyPr/>
          <a:lstStyle/>
          <a:p>
            <a:r>
              <a:rPr lang="fr-FR" dirty="0" smtClean="0"/>
              <a:t>Apache</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18" name="Connecteur droit avec flèche 17"/>
          <p:cNvCxnSpPr>
            <a:stCxn id="6" idx="3"/>
            <a:endCxn id="13" idx="1"/>
          </p:cNvCxnSpPr>
          <p:nvPr/>
        </p:nvCxnSpPr>
        <p:spPr>
          <a:xfrm>
            <a:off x="2521083" y="4391816"/>
            <a:ext cx="324036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7" name="Espace réservé du numéro de diapositive 6"/>
          <p:cNvSpPr>
            <a:spLocks noGrp="1"/>
          </p:cNvSpPr>
          <p:nvPr>
            <p:ph type="sldNum" sz="quarter" idx="12"/>
          </p:nvPr>
        </p:nvSpPr>
        <p:spPr/>
        <p:txBody>
          <a:bodyPr/>
          <a:lstStyle/>
          <a:p>
            <a:fld id="{CF4668DC-857F-487D-BFFA-8C0CA5037977}" type="slidenum">
              <a:rPr lang="fr-BE" smtClean="0"/>
              <a:t>18</a:t>
            </a:fld>
            <a:endParaRPr lang="fr-BE"/>
          </a:p>
        </p:txBody>
      </p:sp>
    </p:spTree>
    <p:extLst>
      <p:ext uri="{BB962C8B-B14F-4D97-AF65-F5344CB8AC3E}">
        <p14:creationId xmlns:p14="http://schemas.microsoft.com/office/powerpoint/2010/main" val="32445533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lstStyle/>
          <a:p>
            <a:r>
              <a:rPr lang="fr-FR" dirty="0" smtClean="0"/>
              <a:t>Apache :</a:t>
            </a:r>
            <a:br>
              <a:rPr lang="fr-FR" dirty="0" smtClean="0"/>
            </a:br>
            <a:r>
              <a:rPr lang="fr-FR" dirty="0" smtClean="0"/>
              <a:t>Usage classique associe des fichiers à des requêtes</a:t>
            </a:r>
            <a:endParaRPr lang="fr-FR" dirty="0"/>
          </a:p>
        </p:txBody>
      </p:sp>
      <p:sp>
        <p:nvSpPr>
          <p:cNvPr id="5" name="Titre 4"/>
          <p:cNvSpPr>
            <a:spLocks noGrp="1"/>
          </p:cNvSpPr>
          <p:nvPr>
            <p:ph type="title"/>
          </p:nvPr>
        </p:nvSpPr>
        <p:spPr/>
        <p:txBody>
          <a:bodyPr/>
          <a:lstStyle/>
          <a:p>
            <a:r>
              <a:rPr lang="fr-FR" dirty="0" smtClean="0"/>
              <a:t>Apache</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22" name="Connecteur droit avec flèche 21"/>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7" name="Groupe 16"/>
          <p:cNvGrpSpPr/>
          <p:nvPr/>
        </p:nvGrpSpPr>
        <p:grpSpPr>
          <a:xfrm>
            <a:off x="7513781" y="3284984"/>
            <a:ext cx="1162675" cy="1512168"/>
            <a:chOff x="7225749" y="3140968"/>
            <a:chExt cx="1162675" cy="1512168"/>
          </a:xfrm>
        </p:grpSpPr>
        <p:sp>
          <p:nvSpPr>
            <p:cNvPr id="18" name="Rectangle 17"/>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19" name="ZoneTexte 18"/>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20" name="Connecteur droit avec flèche 19"/>
          <p:cNvCxnSpPr>
            <a:endCxn id="18"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4" name="ZoneTexte 23"/>
          <p:cNvSpPr txBox="1"/>
          <p:nvPr/>
        </p:nvSpPr>
        <p:spPr>
          <a:xfrm>
            <a:off x="2555776" y="3645024"/>
            <a:ext cx="3168352" cy="646331"/>
          </a:xfrm>
          <a:prstGeom prst="rect">
            <a:avLst/>
          </a:prstGeom>
          <a:noFill/>
        </p:spPr>
        <p:txBody>
          <a:bodyPr wrap="square" rtlCol="0">
            <a:spAutoFit/>
          </a:bodyPr>
          <a:lstStyle/>
          <a:p>
            <a:pPr algn="ctr"/>
            <a:r>
              <a:rPr lang="fr-FR" dirty="0"/>
              <a:t>http://</a:t>
            </a:r>
            <a:r>
              <a:rPr lang="fr-FR" dirty="0" smtClean="0"/>
              <a:t>monsite.fr/page.htm</a:t>
            </a:r>
            <a:r>
              <a:rPr lang="fr-FR" dirty="0"/>
              <a:t/>
            </a:r>
            <a:br>
              <a:rPr lang="fr-FR" dirty="0"/>
            </a:br>
            <a:r>
              <a:rPr lang="fr-FR" dirty="0" smtClean="0"/>
              <a:t>(GET page.htm)</a:t>
            </a:r>
            <a:endParaRPr lang="fr-FR" dirty="0"/>
          </a:p>
        </p:txBody>
      </p:sp>
      <p:sp>
        <p:nvSpPr>
          <p:cNvPr id="7" name="Espace réservé du numéro de diapositive 6"/>
          <p:cNvSpPr>
            <a:spLocks noGrp="1"/>
          </p:cNvSpPr>
          <p:nvPr>
            <p:ph type="sldNum" sz="quarter" idx="12"/>
          </p:nvPr>
        </p:nvSpPr>
        <p:spPr/>
        <p:txBody>
          <a:bodyPr/>
          <a:lstStyle/>
          <a:p>
            <a:fld id="{CF4668DC-857F-487D-BFFA-8C0CA5037977}" type="slidenum">
              <a:rPr lang="fr-BE" smtClean="0"/>
              <a:t>19</a:t>
            </a:fld>
            <a:endParaRPr lang="fr-BE"/>
          </a:p>
        </p:txBody>
      </p:sp>
    </p:spTree>
    <p:extLst>
      <p:ext uri="{BB962C8B-B14F-4D97-AF65-F5344CB8AC3E}">
        <p14:creationId xmlns:p14="http://schemas.microsoft.com/office/powerpoint/2010/main" val="1610038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7384"/>
            <a:ext cx="8229600" cy="1143000"/>
          </a:xfrm>
        </p:spPr>
        <p:txBody>
          <a:bodyPr>
            <a:normAutofit/>
          </a:bodyPr>
          <a:lstStyle/>
          <a:p>
            <a:r>
              <a:rPr lang="fr-FR" dirty="0"/>
              <a:t>Organisation</a:t>
            </a:r>
          </a:p>
        </p:txBody>
      </p:sp>
      <p:sp>
        <p:nvSpPr>
          <p:cNvPr id="4" name="Espace réservé du contenu 9"/>
          <p:cNvSpPr>
            <a:spLocks noGrp="1"/>
          </p:cNvSpPr>
          <p:nvPr>
            <p:ph idx="1"/>
          </p:nvPr>
        </p:nvSpPr>
        <p:spPr>
          <a:xfrm>
            <a:off x="323528" y="991269"/>
            <a:ext cx="8507288" cy="5462067"/>
          </a:xfrm>
        </p:spPr>
        <p:txBody>
          <a:bodyPr>
            <a:noAutofit/>
          </a:bodyPr>
          <a:lstStyle/>
          <a:p>
            <a:r>
              <a:rPr lang="fr-FR" sz="2000" b="1" dirty="0"/>
              <a:t>12 </a:t>
            </a:r>
            <a:r>
              <a:rPr lang="fr-FR" sz="2000" b="1" dirty="0" smtClean="0"/>
              <a:t>séances (?)</a:t>
            </a:r>
            <a:endParaRPr lang="fr-FR" sz="2000" b="1" dirty="0"/>
          </a:p>
          <a:p>
            <a:r>
              <a:rPr lang="fr-FR" sz="2000" b="1" dirty="0"/>
              <a:t>Une séance = </a:t>
            </a:r>
            <a:r>
              <a:rPr lang="fr-FR" sz="2000" b="1" dirty="0" smtClean="0"/>
              <a:t>1h30 </a:t>
            </a:r>
            <a:r>
              <a:rPr lang="fr-FR" sz="2000" b="1" dirty="0"/>
              <a:t>cours + </a:t>
            </a:r>
            <a:r>
              <a:rPr lang="fr-FR" sz="2000" b="1" dirty="0" smtClean="0"/>
              <a:t>1h30 TD, Projet</a:t>
            </a:r>
            <a:endParaRPr lang="fr-FR" sz="2000" b="1" dirty="0"/>
          </a:p>
          <a:p>
            <a:r>
              <a:rPr lang="fr-FR" sz="2000" b="1" dirty="0"/>
              <a:t>Projet en binôme ou en solo </a:t>
            </a:r>
            <a:r>
              <a:rPr lang="fr-FR" sz="2000" b="1" dirty="0" smtClean="0"/>
              <a:t>(selon les groupes du premier semestre)</a:t>
            </a:r>
            <a:endParaRPr lang="fr-FR" sz="2000" b="1" dirty="0"/>
          </a:p>
          <a:p>
            <a:r>
              <a:rPr lang="fr-FR" sz="2000" b="1" dirty="0"/>
              <a:t>1</a:t>
            </a:r>
            <a:r>
              <a:rPr lang="fr-FR" sz="2000" b="1" dirty="0" smtClean="0"/>
              <a:t> Devoir </a:t>
            </a:r>
            <a:r>
              <a:rPr lang="fr-FR" sz="2000" b="1" dirty="0"/>
              <a:t>Sur </a:t>
            </a:r>
            <a:r>
              <a:rPr lang="fr-FR" sz="2000" b="1" dirty="0" smtClean="0"/>
              <a:t>Table</a:t>
            </a:r>
            <a:endParaRPr lang="fr-FR" sz="2000" b="1" dirty="0"/>
          </a:p>
          <a:p>
            <a:r>
              <a:rPr lang="fr-FR" sz="2000" b="1" dirty="0"/>
              <a:t>Interros Surprises 10 </a:t>
            </a:r>
            <a:r>
              <a:rPr lang="fr-FR" sz="2000" b="1" dirty="0" smtClean="0"/>
              <a:t>minutes</a:t>
            </a:r>
            <a:endParaRPr lang="fr-FR" sz="2000" b="1" dirty="0"/>
          </a:p>
          <a:p>
            <a:r>
              <a:rPr lang="fr-FR" sz="2000" b="1" dirty="0"/>
              <a:t>Participation, travail continu </a:t>
            </a:r>
            <a:r>
              <a:rPr lang="fr-FR" sz="2000" b="1" dirty="0" smtClean="0"/>
              <a:t>notés </a:t>
            </a:r>
            <a:r>
              <a:rPr lang="fr-FR" sz="2000" b="1" dirty="0"/>
              <a:t>sous forme de points </a:t>
            </a:r>
            <a:r>
              <a:rPr lang="fr-FR" sz="2000" b="1" dirty="0" smtClean="0"/>
              <a:t>bonus</a:t>
            </a:r>
            <a:endParaRPr lang="fr-FR" sz="2000" b="1" dirty="0"/>
          </a:p>
          <a:p>
            <a:r>
              <a:rPr lang="fr-FR" sz="2000" b="1" dirty="0"/>
              <a:t>TD de la semaine, divers documents et informations diverses  sur </a:t>
            </a:r>
            <a:r>
              <a:rPr lang="fr-FR" sz="2000" b="1" dirty="0" smtClean="0"/>
              <a:t>l’EPI</a:t>
            </a:r>
            <a:endParaRPr lang="fr-FR" sz="2000" b="1" dirty="0"/>
          </a:p>
          <a:p>
            <a:r>
              <a:rPr lang="fr-FR" sz="2000" b="1" dirty="0"/>
              <a:t>Fin cours </a:t>
            </a:r>
            <a:r>
              <a:rPr lang="fr-FR" sz="2000" b="1" dirty="0" smtClean="0"/>
              <a:t>avril</a:t>
            </a:r>
            <a:endParaRPr lang="fr-FR" sz="800" b="1" dirty="0"/>
          </a:p>
          <a:p>
            <a:r>
              <a:rPr lang="fr-FR" sz="2000" b="1" dirty="0"/>
              <a:t>Evaluation  </a:t>
            </a:r>
            <a:endParaRPr lang="fr-FR" sz="1800" b="1" dirty="0"/>
          </a:p>
          <a:p>
            <a:pPr lvl="1"/>
            <a:r>
              <a:rPr lang="fr-FR" sz="1800" dirty="0"/>
              <a:t>Contrôle continu (50 %)</a:t>
            </a:r>
          </a:p>
          <a:p>
            <a:pPr lvl="2"/>
            <a:r>
              <a:rPr lang="fr-FR" sz="1400" dirty="0"/>
              <a:t>Devoir M</a:t>
            </a:r>
            <a:r>
              <a:rPr lang="fr-FR" sz="1400" dirty="0" smtClean="0"/>
              <a:t>aison</a:t>
            </a:r>
          </a:p>
          <a:p>
            <a:pPr lvl="2"/>
            <a:r>
              <a:rPr lang="fr-FR" sz="1400" dirty="0" smtClean="0"/>
              <a:t>Projet</a:t>
            </a:r>
            <a:endParaRPr lang="fr-FR" sz="1400" dirty="0"/>
          </a:p>
          <a:p>
            <a:pPr lvl="2"/>
            <a:r>
              <a:rPr lang="fr-FR" sz="1400" dirty="0"/>
              <a:t>1</a:t>
            </a:r>
            <a:r>
              <a:rPr lang="fr-FR" sz="1400" dirty="0" smtClean="0"/>
              <a:t> </a:t>
            </a:r>
            <a:r>
              <a:rPr lang="fr-FR" sz="1400" dirty="0"/>
              <a:t>Devoirs </a:t>
            </a:r>
            <a:r>
              <a:rPr lang="fr-FR" sz="1400" dirty="0" smtClean="0"/>
              <a:t>Sur Table</a:t>
            </a:r>
            <a:endParaRPr lang="fr-FR" sz="1400" dirty="0"/>
          </a:p>
          <a:p>
            <a:pPr lvl="2"/>
            <a:r>
              <a:rPr lang="fr-FR" sz="1400" dirty="0"/>
              <a:t>Interrogations surprises</a:t>
            </a:r>
          </a:p>
          <a:p>
            <a:pPr lvl="2"/>
            <a:r>
              <a:rPr lang="fr-FR" sz="1400" dirty="0"/>
              <a:t>Bonus Participation </a:t>
            </a:r>
          </a:p>
          <a:p>
            <a:pPr lvl="1"/>
            <a:r>
              <a:rPr lang="fr-FR" sz="1800" dirty="0"/>
              <a:t>Examen partiel (50 %)</a:t>
            </a:r>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2</a:t>
            </a:fld>
            <a:endParaRPr lang="fr-BE"/>
          </a:p>
        </p:txBody>
      </p:sp>
    </p:spTree>
    <p:extLst>
      <p:ext uri="{BB962C8B-B14F-4D97-AF65-F5344CB8AC3E}">
        <p14:creationId xmlns:p14="http://schemas.microsoft.com/office/powerpoint/2010/main" val="15612608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pPr marL="514350" indent="-514350">
              <a:buFont typeface="+mj-lt"/>
              <a:buAutoNum type="arabicPeriod"/>
            </a:pPr>
            <a:r>
              <a:rPr lang="fr-FR" sz="2800" dirty="0" smtClean="0"/>
              <a:t>Client envoie une requête avec la ressource visée</a:t>
            </a:r>
            <a:endParaRPr lang="fr-FR" sz="2800" dirty="0"/>
          </a:p>
          <a:p>
            <a:pPr marL="514350" indent="-514350">
              <a:buFont typeface="+mj-lt"/>
              <a:buAutoNum type="arabicPeriod"/>
            </a:pPr>
            <a:r>
              <a:rPr lang="fr-FR" sz="2800" dirty="0" smtClean="0"/>
              <a:t>Apache lit la requête, et cherche le fichier</a:t>
            </a:r>
          </a:p>
          <a:p>
            <a:pPr marL="514350" indent="-514350">
              <a:buFont typeface="+mj-lt"/>
              <a:buAutoNum type="arabicPeriod"/>
            </a:pPr>
            <a:r>
              <a:rPr lang="fr-FR" sz="2800" dirty="0" smtClean="0"/>
              <a:t>Apache répond à la requête en envoyant le fichier</a:t>
            </a:r>
          </a:p>
        </p:txBody>
      </p:sp>
      <p:sp>
        <p:nvSpPr>
          <p:cNvPr id="5" name="Titre 4"/>
          <p:cNvSpPr>
            <a:spLocks noGrp="1"/>
          </p:cNvSpPr>
          <p:nvPr>
            <p:ph type="title"/>
          </p:nvPr>
        </p:nvSpPr>
        <p:spPr/>
        <p:txBody>
          <a:bodyPr/>
          <a:lstStyle/>
          <a:p>
            <a:r>
              <a:rPr lang="fr-FR" dirty="0" smtClean="0"/>
              <a:t>Apache</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555776" y="3645024"/>
            <a:ext cx="3168352" cy="646331"/>
          </a:xfrm>
          <a:prstGeom prst="rect">
            <a:avLst/>
          </a:prstGeom>
          <a:noFill/>
        </p:spPr>
        <p:txBody>
          <a:bodyPr wrap="square" rtlCol="0">
            <a:spAutoFit/>
          </a:bodyPr>
          <a:lstStyle/>
          <a:p>
            <a:pPr algn="ctr"/>
            <a:r>
              <a:rPr lang="fr-FR" dirty="0"/>
              <a:t>http://</a:t>
            </a:r>
            <a:r>
              <a:rPr lang="fr-FR" dirty="0" smtClean="0"/>
              <a:t>monsite.fr/page.htm</a:t>
            </a:r>
            <a:r>
              <a:rPr lang="fr-FR" dirty="0"/>
              <a:t/>
            </a:r>
            <a:br>
              <a:rPr lang="fr-FR" dirty="0"/>
            </a:br>
            <a:r>
              <a:rPr lang="fr-FR" dirty="0" smtClean="0"/>
              <a:t>(GET page.htm)</a:t>
            </a:r>
            <a:endParaRPr lang="fr-FR" dirty="0"/>
          </a:p>
        </p:txBody>
      </p:sp>
      <p:grpSp>
        <p:nvGrpSpPr>
          <p:cNvPr id="23" name="Groupe 22"/>
          <p:cNvGrpSpPr/>
          <p:nvPr/>
        </p:nvGrpSpPr>
        <p:grpSpPr>
          <a:xfrm>
            <a:off x="7513781" y="3284984"/>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25" name="Connecteur droit avec flèche 24"/>
          <p:cNvCxnSpPr>
            <a:stCxn id="13" idx="3"/>
            <a:endCxn id="19"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smtClean="0"/>
              <a:t>GET page.htm</a:t>
            </a:r>
            <a:endParaRPr lang="fr-FR" dirty="0"/>
          </a:p>
        </p:txBody>
      </p:sp>
      <p:cxnSp>
        <p:nvCxnSpPr>
          <p:cNvPr id="27" name="Connecteur droit avec flèche 26"/>
          <p:cNvCxnSpPr/>
          <p:nvPr/>
        </p:nvCxnSpPr>
        <p:spPr>
          <a:xfrm flipH="1">
            <a:off x="2521083" y="4581128"/>
            <a:ext cx="320304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1" name="Groupe 30"/>
          <p:cNvGrpSpPr/>
          <p:nvPr/>
        </p:nvGrpSpPr>
        <p:grpSpPr>
          <a:xfrm>
            <a:off x="3707904" y="4725144"/>
            <a:ext cx="1162675" cy="1512168"/>
            <a:chOff x="7225749" y="3140968"/>
            <a:chExt cx="1162675" cy="1512168"/>
          </a:xfrm>
        </p:grpSpPr>
        <p:sp>
          <p:nvSpPr>
            <p:cNvPr id="32" name="Rectangle 31"/>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33" name="ZoneTexte 32"/>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sp>
        <p:nvSpPr>
          <p:cNvPr id="34" name="ZoneTexte 33"/>
          <p:cNvSpPr txBox="1"/>
          <p:nvPr/>
        </p:nvSpPr>
        <p:spPr>
          <a:xfrm>
            <a:off x="1547664" y="4139788"/>
            <a:ext cx="936104" cy="369332"/>
          </a:xfrm>
          <a:prstGeom prst="rect">
            <a:avLst/>
          </a:prstGeom>
          <a:noFill/>
        </p:spPr>
        <p:txBody>
          <a:bodyPr wrap="square" rtlCol="0">
            <a:spAutoFit/>
          </a:bodyPr>
          <a:lstStyle/>
          <a:p>
            <a:r>
              <a:rPr lang="fr-FR" dirty="0" smtClean="0"/>
              <a:t>Coucou</a:t>
            </a:r>
            <a:endParaRPr lang="fr-FR" dirty="0"/>
          </a:p>
        </p:txBody>
      </p:sp>
      <p:sp>
        <p:nvSpPr>
          <p:cNvPr id="18" name="Espace réservé du numéro de diapositive 17"/>
          <p:cNvSpPr>
            <a:spLocks noGrp="1"/>
          </p:cNvSpPr>
          <p:nvPr>
            <p:ph type="sldNum" sz="quarter" idx="12"/>
          </p:nvPr>
        </p:nvSpPr>
        <p:spPr/>
        <p:txBody>
          <a:bodyPr/>
          <a:lstStyle/>
          <a:p>
            <a:fld id="{CF4668DC-857F-487D-BFFA-8C0CA5037977}" type="slidenum">
              <a:rPr lang="fr-BE" smtClean="0"/>
              <a:t>20</a:t>
            </a:fld>
            <a:endParaRPr lang="fr-BE"/>
          </a:p>
        </p:txBody>
      </p:sp>
    </p:spTree>
    <p:extLst>
      <p:ext uri="{BB962C8B-B14F-4D97-AF65-F5344CB8AC3E}">
        <p14:creationId xmlns:p14="http://schemas.microsoft.com/office/powerpoint/2010/main" val="3083813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xit" presetSubtype="0" fill="hold" nodeType="with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26" grpId="1"/>
      <p:bldP spid="3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smtClean="0"/>
              <a:t>Requête et réponse transmises avec :</a:t>
            </a:r>
          </a:p>
          <a:p>
            <a:pPr lvl="1"/>
            <a:r>
              <a:rPr lang="fr-FR" sz="2400" dirty="0" smtClean="0"/>
              <a:t>HTTP 1.0   ou   HTTP 1.1   ou   HTTP/2</a:t>
            </a:r>
          </a:p>
          <a:p>
            <a:pPr lvl="1"/>
            <a:r>
              <a:rPr lang="fr-FR" sz="2400" dirty="0" smtClean="0"/>
              <a:t>(HyperText Transfer Protocol)</a:t>
            </a:r>
          </a:p>
        </p:txBody>
      </p:sp>
      <p:sp>
        <p:nvSpPr>
          <p:cNvPr id="5" name="Titre 4"/>
          <p:cNvSpPr>
            <a:spLocks noGrp="1"/>
          </p:cNvSpPr>
          <p:nvPr>
            <p:ph type="title"/>
          </p:nvPr>
        </p:nvSpPr>
        <p:spPr/>
        <p:txBody>
          <a:bodyPr/>
          <a:lstStyle/>
          <a:p>
            <a:r>
              <a:rPr lang="fr-FR" dirty="0" smtClean="0"/>
              <a:t>Apache</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3" name="Groupe 22"/>
          <p:cNvGrpSpPr/>
          <p:nvPr/>
        </p:nvGrpSpPr>
        <p:grpSpPr>
          <a:xfrm>
            <a:off x="7513781" y="3284984"/>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25" name="Connecteur droit avec flèche 24"/>
          <p:cNvCxnSpPr>
            <a:stCxn id="13" idx="3"/>
            <a:endCxn id="19"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smtClean="0"/>
              <a:t>GET page.htm</a:t>
            </a:r>
            <a:endParaRPr lang="fr-FR" dirty="0"/>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547664" y="4139788"/>
            <a:ext cx="936104" cy="369332"/>
          </a:xfrm>
          <a:prstGeom prst="rect">
            <a:avLst/>
          </a:prstGeom>
          <a:noFill/>
        </p:spPr>
        <p:txBody>
          <a:bodyPr wrap="square" rtlCol="0">
            <a:spAutoFit/>
          </a:bodyPr>
          <a:lstStyle/>
          <a:p>
            <a:r>
              <a:rPr lang="fr-FR" dirty="0" smtClean="0"/>
              <a:t>Coucou</a:t>
            </a:r>
            <a:endParaRPr lang="fr-FR" dirty="0"/>
          </a:p>
        </p:txBody>
      </p:sp>
      <p:sp>
        <p:nvSpPr>
          <p:cNvPr id="3" name="ZoneTexte 2"/>
          <p:cNvSpPr txBox="1"/>
          <p:nvPr/>
        </p:nvSpPr>
        <p:spPr>
          <a:xfrm>
            <a:off x="3132010" y="5469031"/>
            <a:ext cx="2448102" cy="1200329"/>
          </a:xfrm>
          <a:prstGeom prst="rect">
            <a:avLst/>
          </a:prstGeom>
          <a:noFill/>
        </p:spPr>
        <p:txBody>
          <a:bodyPr wrap="square" rtlCol="0">
            <a:spAutoFit/>
          </a:bodyPr>
          <a:lstStyle/>
          <a:p>
            <a:pPr algn="ctr"/>
            <a:r>
              <a:rPr lang="fr-FR" b="1" dirty="0" smtClean="0"/>
              <a:t>Protocole pour transmettre les informations :</a:t>
            </a:r>
            <a:br>
              <a:rPr lang="fr-FR" b="1" dirty="0" smtClean="0"/>
            </a:br>
            <a:r>
              <a:rPr lang="fr-FR" b="1" dirty="0" smtClean="0"/>
              <a:t>HTTP</a:t>
            </a:r>
            <a:endParaRPr lang="fr-FR" b="1" dirty="0"/>
          </a:p>
        </p:txBody>
      </p:sp>
      <p:sp>
        <p:nvSpPr>
          <p:cNvPr id="21" name="Flèche droite 20"/>
          <p:cNvSpPr/>
          <p:nvPr/>
        </p:nvSpPr>
        <p:spPr>
          <a:xfrm rot="16200000">
            <a:off x="3953369" y="4775262"/>
            <a:ext cx="740053" cy="59987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2555776" y="3645024"/>
            <a:ext cx="3168352" cy="646331"/>
          </a:xfrm>
          <a:prstGeom prst="rect">
            <a:avLst/>
          </a:prstGeom>
          <a:noFill/>
        </p:spPr>
        <p:txBody>
          <a:bodyPr wrap="square" rtlCol="0">
            <a:spAutoFit/>
          </a:bodyPr>
          <a:lstStyle/>
          <a:p>
            <a:pPr algn="ctr"/>
            <a:r>
              <a:rPr lang="fr-FR" dirty="0"/>
              <a:t>http://</a:t>
            </a:r>
            <a:r>
              <a:rPr lang="fr-FR" dirty="0" smtClean="0"/>
              <a:t>monsite.fr/page.htm</a:t>
            </a:r>
            <a:r>
              <a:rPr lang="fr-FR" dirty="0"/>
              <a:t/>
            </a:r>
            <a:br>
              <a:rPr lang="fr-FR" dirty="0"/>
            </a:br>
            <a:r>
              <a:rPr lang="fr-FR" dirty="0" smtClean="0"/>
              <a:t>(GET page.htm)</a:t>
            </a:r>
            <a:endParaRPr lang="fr-FR" dirty="0"/>
          </a:p>
        </p:txBody>
      </p:sp>
      <p:sp>
        <p:nvSpPr>
          <p:cNvPr id="18" name="Espace réservé du numéro de diapositive 17"/>
          <p:cNvSpPr>
            <a:spLocks noGrp="1"/>
          </p:cNvSpPr>
          <p:nvPr>
            <p:ph type="sldNum" sz="quarter" idx="12"/>
          </p:nvPr>
        </p:nvSpPr>
        <p:spPr/>
        <p:txBody>
          <a:bodyPr/>
          <a:lstStyle/>
          <a:p>
            <a:fld id="{CF4668DC-857F-487D-BFFA-8C0CA5037977}" type="slidenum">
              <a:rPr lang="fr-BE" smtClean="0"/>
              <a:t>21</a:t>
            </a:fld>
            <a:endParaRPr lang="fr-BE"/>
          </a:p>
        </p:txBody>
      </p:sp>
    </p:spTree>
    <p:extLst>
      <p:ext uri="{BB962C8B-B14F-4D97-AF65-F5344CB8AC3E}">
        <p14:creationId xmlns:p14="http://schemas.microsoft.com/office/powerpoint/2010/main" val="1221483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a:t>
            </a:r>
            <a:endParaRPr lang="fr-FR" dirty="0"/>
          </a:p>
        </p:txBody>
      </p:sp>
      <p:pic>
        <p:nvPicPr>
          <p:cNvPr id="2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4" y="1570171"/>
            <a:ext cx="9161094" cy="4883165"/>
          </a:xfrm>
        </p:spPr>
      </p:pic>
      <p:sp>
        <p:nvSpPr>
          <p:cNvPr id="3" name="Espace réservé du numéro de diapositive 2"/>
          <p:cNvSpPr>
            <a:spLocks noGrp="1"/>
          </p:cNvSpPr>
          <p:nvPr>
            <p:ph type="sldNum" sz="quarter" idx="12"/>
          </p:nvPr>
        </p:nvSpPr>
        <p:spPr/>
        <p:txBody>
          <a:bodyPr/>
          <a:lstStyle/>
          <a:p>
            <a:fld id="{CF4668DC-857F-487D-BFFA-8C0CA5037977}" type="slidenum">
              <a:rPr lang="fr-BE" smtClean="0"/>
              <a:t>22</a:t>
            </a:fld>
            <a:endParaRPr lang="fr-BE"/>
          </a:p>
        </p:txBody>
      </p:sp>
    </p:spTree>
    <p:extLst>
      <p:ext uri="{BB962C8B-B14F-4D97-AF65-F5344CB8AC3E}">
        <p14:creationId xmlns:p14="http://schemas.microsoft.com/office/powerpoint/2010/main" val="181555011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a:t>
            </a:r>
            <a:endParaRPr lang="fr-FR" dirty="0"/>
          </a:p>
        </p:txBody>
      </p:sp>
      <p:sp>
        <p:nvSpPr>
          <p:cNvPr id="2" name="Espace réservé du contenu 1"/>
          <p:cNvSpPr>
            <a:spLocks noGrp="1"/>
          </p:cNvSpPr>
          <p:nvPr>
            <p:ph idx="1"/>
          </p:nvPr>
        </p:nvSpPr>
        <p:spPr/>
        <p:txBody>
          <a:bodyPr>
            <a:normAutofit fontScale="92500"/>
          </a:bodyPr>
          <a:lstStyle/>
          <a:p>
            <a:r>
              <a:rPr lang="fr-FR" dirty="0" smtClean="0"/>
              <a:t>Serveur web s’appuie donc, sur :</a:t>
            </a:r>
            <a:endParaRPr lang="fr-FR" dirty="0"/>
          </a:p>
          <a:p>
            <a:pPr lvl="1"/>
            <a:r>
              <a:rPr lang="fr-FR" dirty="0" smtClean="0"/>
              <a:t>Protocole HTTP (utilise généralement le port 80)</a:t>
            </a:r>
          </a:p>
          <a:p>
            <a:pPr lvl="1"/>
            <a:endParaRPr lang="fr-FR" sz="3200" dirty="0" smtClean="0"/>
          </a:p>
          <a:p>
            <a:pPr lvl="1"/>
            <a:r>
              <a:rPr lang="fr-FR" dirty="0" smtClean="0"/>
              <a:t>Protocole HTTPS (utilise généralement le port 443)</a:t>
            </a:r>
            <a:br>
              <a:rPr lang="fr-FR" dirty="0" smtClean="0"/>
            </a:br>
            <a:r>
              <a:rPr lang="fr-FR" i="1" dirty="0" smtClean="0"/>
              <a:t>[S pour « </a:t>
            </a:r>
            <a:r>
              <a:rPr lang="fr-FR" i="1" dirty="0" err="1" smtClean="0"/>
              <a:t>secure</a:t>
            </a:r>
            <a:r>
              <a:rPr lang="fr-FR" i="1" dirty="0" smtClean="0"/>
              <a:t> », en utilisant des certificats pour chiffrer la connexion ET pour s’assurer que l’hôte/host est bien celui que l’on cherche]</a:t>
            </a:r>
          </a:p>
          <a:p>
            <a:endParaRPr lang="fr-FR" dirty="0" smtClean="0"/>
          </a:p>
          <a:p>
            <a:r>
              <a:rPr lang="fr-FR" dirty="0" smtClean="0"/>
              <a:t>Pour pouvoir communiquer avec les navigateurs</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23</a:t>
            </a:fld>
            <a:endParaRPr lang="fr-BE"/>
          </a:p>
        </p:txBody>
      </p:sp>
    </p:spTree>
    <p:extLst>
      <p:ext uri="{BB962C8B-B14F-4D97-AF65-F5344CB8AC3E}">
        <p14:creationId xmlns:p14="http://schemas.microsoft.com/office/powerpoint/2010/main" val="86256945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smtClean="0"/>
              <a:t>Identification des ressources avec URI et URL</a:t>
            </a:r>
          </a:p>
          <a:p>
            <a:pPr lvl="1"/>
            <a:r>
              <a:rPr lang="fr-FR" sz="2000" dirty="0" smtClean="0"/>
              <a:t>URI : Uniform Resource Identifier</a:t>
            </a:r>
          </a:p>
          <a:p>
            <a:pPr lvl="1"/>
            <a:r>
              <a:rPr lang="fr-FR" sz="2000" dirty="0" smtClean="0"/>
              <a:t>URL : Uniform Resource Locator</a:t>
            </a:r>
          </a:p>
        </p:txBody>
      </p:sp>
      <p:sp>
        <p:nvSpPr>
          <p:cNvPr id="5" name="Titre 4"/>
          <p:cNvSpPr>
            <a:spLocks noGrp="1"/>
          </p:cNvSpPr>
          <p:nvPr>
            <p:ph type="title"/>
          </p:nvPr>
        </p:nvSpPr>
        <p:spPr/>
        <p:txBody>
          <a:bodyPr/>
          <a:lstStyle/>
          <a:p>
            <a:r>
              <a:rPr lang="fr-FR" dirty="0" smtClean="0"/>
              <a:t>Apache &amp; URI/URL</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23" name="Groupe 22"/>
          <p:cNvGrpSpPr/>
          <p:nvPr/>
        </p:nvGrpSpPr>
        <p:grpSpPr>
          <a:xfrm>
            <a:off x="7513781" y="4509120"/>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25" name="Connecteur droit avec flèche 24"/>
          <p:cNvCxnSpPr>
            <a:stCxn id="13" idx="3"/>
            <a:endCxn id="19" idx="1"/>
          </p:cNvCxnSpPr>
          <p:nvPr/>
        </p:nvCxnSpPr>
        <p:spPr>
          <a:xfrm>
            <a:off x="6783129" y="4391816"/>
            <a:ext cx="874668" cy="657364"/>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smtClean="0"/>
              <a:t>GET page.htm</a:t>
            </a:r>
            <a:endParaRPr lang="fr-FR" dirty="0"/>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547664" y="4139788"/>
            <a:ext cx="936104" cy="369332"/>
          </a:xfrm>
          <a:prstGeom prst="rect">
            <a:avLst/>
          </a:prstGeom>
          <a:noFill/>
        </p:spPr>
        <p:txBody>
          <a:bodyPr wrap="square" rtlCol="0">
            <a:spAutoFit/>
          </a:bodyPr>
          <a:lstStyle/>
          <a:p>
            <a:r>
              <a:rPr lang="fr-FR" dirty="0" smtClean="0"/>
              <a:t>Coucou</a:t>
            </a:r>
            <a:endParaRPr lang="fr-FR" dirty="0"/>
          </a:p>
        </p:txBody>
      </p:sp>
      <p:sp>
        <p:nvSpPr>
          <p:cNvPr id="3" name="ZoneTexte 2"/>
          <p:cNvSpPr txBox="1"/>
          <p:nvPr/>
        </p:nvSpPr>
        <p:spPr>
          <a:xfrm>
            <a:off x="6804248" y="2132856"/>
            <a:ext cx="2217992" cy="923330"/>
          </a:xfrm>
          <a:prstGeom prst="rect">
            <a:avLst/>
          </a:prstGeom>
          <a:noFill/>
        </p:spPr>
        <p:txBody>
          <a:bodyPr wrap="square" rtlCol="0">
            <a:spAutoFit/>
          </a:bodyPr>
          <a:lstStyle/>
          <a:p>
            <a:pPr algn="ctr"/>
            <a:r>
              <a:rPr lang="fr-FR" b="1" dirty="0" smtClean="0"/>
              <a:t>Adresse unique vers la ressource « page.htm »</a:t>
            </a:r>
            <a:endParaRPr lang="fr-FR" b="1" dirty="0"/>
          </a:p>
        </p:txBody>
      </p:sp>
      <p:sp>
        <p:nvSpPr>
          <p:cNvPr id="21" name="Flèche droite 20"/>
          <p:cNvSpPr/>
          <p:nvPr/>
        </p:nvSpPr>
        <p:spPr>
          <a:xfrm rot="5400000">
            <a:off x="7505744" y="3530626"/>
            <a:ext cx="1213102" cy="599871"/>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p:cNvSpPr txBox="1"/>
          <p:nvPr/>
        </p:nvSpPr>
        <p:spPr>
          <a:xfrm>
            <a:off x="2555776" y="3645024"/>
            <a:ext cx="3168352" cy="646331"/>
          </a:xfrm>
          <a:prstGeom prst="rect">
            <a:avLst/>
          </a:prstGeom>
          <a:noFill/>
        </p:spPr>
        <p:txBody>
          <a:bodyPr wrap="square" rtlCol="0">
            <a:spAutoFit/>
          </a:bodyPr>
          <a:lstStyle/>
          <a:p>
            <a:pPr algn="ctr"/>
            <a:r>
              <a:rPr lang="fr-FR" dirty="0"/>
              <a:t>http://</a:t>
            </a:r>
            <a:r>
              <a:rPr lang="fr-FR" dirty="0" smtClean="0"/>
              <a:t>monsite.fr/page.htm</a:t>
            </a:r>
            <a:r>
              <a:rPr lang="fr-FR" dirty="0"/>
              <a:t/>
            </a:r>
            <a:br>
              <a:rPr lang="fr-FR" dirty="0"/>
            </a:br>
            <a:r>
              <a:rPr lang="fr-FR" dirty="0" smtClean="0"/>
              <a:t>(GET page.htm)</a:t>
            </a:r>
            <a:endParaRPr lang="fr-FR" dirty="0"/>
          </a:p>
        </p:txBody>
      </p:sp>
      <p:grpSp>
        <p:nvGrpSpPr>
          <p:cNvPr id="28" name="Groupe 27"/>
          <p:cNvGrpSpPr/>
          <p:nvPr/>
        </p:nvGrpSpPr>
        <p:grpSpPr>
          <a:xfrm>
            <a:off x="3707904" y="4725144"/>
            <a:ext cx="1162675" cy="1512168"/>
            <a:chOff x="7225749" y="3140968"/>
            <a:chExt cx="1162675" cy="1512168"/>
          </a:xfrm>
        </p:grpSpPr>
        <p:sp>
          <p:nvSpPr>
            <p:cNvPr id="29" name="Rectangle 2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30" name="ZoneTexte 2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sp>
        <p:nvSpPr>
          <p:cNvPr id="31" name="Flèche droite 30"/>
          <p:cNvSpPr/>
          <p:nvPr/>
        </p:nvSpPr>
        <p:spPr>
          <a:xfrm rot="9677890">
            <a:off x="4251940" y="2991535"/>
            <a:ext cx="2864388" cy="23627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space réservé du numéro de diapositive 17"/>
          <p:cNvSpPr>
            <a:spLocks noGrp="1"/>
          </p:cNvSpPr>
          <p:nvPr>
            <p:ph type="sldNum" sz="quarter" idx="12"/>
          </p:nvPr>
        </p:nvSpPr>
        <p:spPr/>
        <p:txBody>
          <a:bodyPr/>
          <a:lstStyle/>
          <a:p>
            <a:fld id="{CF4668DC-857F-487D-BFFA-8C0CA5037977}" type="slidenum">
              <a:rPr lang="fr-BE" smtClean="0"/>
              <a:t>24</a:t>
            </a:fld>
            <a:endParaRPr lang="fr-BE"/>
          </a:p>
        </p:txBody>
      </p:sp>
    </p:spTree>
    <p:extLst>
      <p:ext uri="{BB962C8B-B14F-4D97-AF65-F5344CB8AC3E}">
        <p14:creationId xmlns:p14="http://schemas.microsoft.com/office/powerpoint/2010/main" val="18682397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1600200"/>
            <a:ext cx="8507288" cy="5141168"/>
          </a:xfrm>
        </p:spPr>
        <p:txBody>
          <a:bodyPr>
            <a:normAutofit/>
          </a:bodyPr>
          <a:lstStyle/>
          <a:p>
            <a:r>
              <a:rPr lang="fr-FR" sz="2800" dirty="0" smtClean="0"/>
              <a:t>Identification des ressources avec URI et URL</a:t>
            </a:r>
          </a:p>
          <a:p>
            <a:endParaRPr lang="fr-FR" sz="2600" dirty="0"/>
          </a:p>
          <a:p>
            <a:r>
              <a:rPr lang="fr-FR" sz="2800" dirty="0" smtClean="0">
                <a:hlinkClick r:id="rId3"/>
              </a:rPr>
              <a:t>http://monsite.fr/page.htm</a:t>
            </a:r>
            <a:endParaRPr lang="fr-FR" sz="2800" dirty="0" smtClean="0"/>
          </a:p>
          <a:p>
            <a:pPr lvl="1"/>
            <a:r>
              <a:rPr lang="fr-FR" sz="2000" dirty="0" smtClean="0"/>
              <a:t>Ressource : « page.htm »</a:t>
            </a:r>
          </a:p>
          <a:p>
            <a:pPr lvl="1"/>
            <a:r>
              <a:rPr lang="fr-FR" sz="2000" dirty="0" smtClean="0"/>
              <a:t>Dans le dossier : « / » (la racine)</a:t>
            </a:r>
          </a:p>
          <a:p>
            <a:pPr lvl="1"/>
            <a:r>
              <a:rPr lang="fr-FR" sz="2000" dirty="0" smtClean="0"/>
              <a:t>Sur le site </a:t>
            </a:r>
            <a:r>
              <a:rPr lang="fr-FR" sz="2000" u="sng" dirty="0" smtClean="0"/>
              <a:t>web</a:t>
            </a:r>
            <a:r>
              <a:rPr lang="fr-FR" sz="2000" dirty="0" smtClean="0"/>
              <a:t> : « </a:t>
            </a:r>
            <a:r>
              <a:rPr lang="fr-FR" sz="2000" u="sng" dirty="0" smtClean="0"/>
              <a:t>http</a:t>
            </a:r>
            <a:r>
              <a:rPr lang="fr-FR" sz="2000" dirty="0" smtClean="0"/>
              <a:t>://monsite.fr »</a:t>
            </a:r>
          </a:p>
          <a:p>
            <a:endParaRPr lang="fr-FR" dirty="0"/>
          </a:p>
          <a:p>
            <a:r>
              <a:rPr lang="fr-FR" sz="2800" dirty="0">
                <a:hlinkClick r:id="rId4"/>
              </a:rPr>
              <a:t>ftp://</a:t>
            </a:r>
            <a:r>
              <a:rPr lang="fr-FR" sz="2800" dirty="0" smtClean="0">
                <a:hlinkClick r:id="rId4"/>
              </a:rPr>
              <a:t>machine1.autresite.com/images/oiseau.jpg</a:t>
            </a:r>
            <a:endParaRPr lang="fr-FR" sz="2800" dirty="0" smtClean="0"/>
          </a:p>
          <a:p>
            <a:pPr lvl="1"/>
            <a:r>
              <a:rPr lang="fr-FR" sz="2000" dirty="0" smtClean="0"/>
              <a:t>Ressource : « oiseau.jpg »</a:t>
            </a:r>
          </a:p>
          <a:p>
            <a:pPr lvl="1"/>
            <a:r>
              <a:rPr lang="fr-FR" sz="2000" dirty="0" smtClean="0"/>
              <a:t>Dans le dossier : « /images/ »</a:t>
            </a:r>
          </a:p>
          <a:p>
            <a:pPr lvl="1"/>
            <a:r>
              <a:rPr lang="fr-FR" sz="2000" dirty="0" smtClean="0"/>
              <a:t>Sur la machine « machine1.autresite.com » accessible en « ftp:// »</a:t>
            </a:r>
            <a:endParaRPr lang="fr-FR" sz="2000" dirty="0"/>
          </a:p>
          <a:p>
            <a:endParaRPr lang="fr-FR" dirty="0" smtClean="0"/>
          </a:p>
        </p:txBody>
      </p:sp>
      <p:sp>
        <p:nvSpPr>
          <p:cNvPr id="5" name="Titre 4"/>
          <p:cNvSpPr>
            <a:spLocks noGrp="1"/>
          </p:cNvSpPr>
          <p:nvPr>
            <p:ph type="title"/>
          </p:nvPr>
        </p:nvSpPr>
        <p:spPr/>
        <p:txBody>
          <a:bodyPr/>
          <a:lstStyle/>
          <a:p>
            <a:r>
              <a:rPr lang="fr-FR" dirty="0" smtClean="0"/>
              <a:t>Apache &amp; URI/URL</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25</a:t>
            </a:fld>
            <a:endParaRPr lang="fr-BE"/>
          </a:p>
        </p:txBody>
      </p:sp>
    </p:spTree>
    <p:extLst>
      <p:ext uri="{BB962C8B-B14F-4D97-AF65-F5344CB8AC3E}">
        <p14:creationId xmlns:p14="http://schemas.microsoft.com/office/powerpoint/2010/main" val="357225116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 &amp; URI/URL</a:t>
            </a:r>
            <a:endParaRPr lang="fr-FR" dirty="0"/>
          </a:p>
        </p:txBody>
      </p:sp>
      <p:pic>
        <p:nvPicPr>
          <p:cNvPr id="2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4" y="1570171"/>
            <a:ext cx="9161094" cy="4883165"/>
          </a:xfrm>
        </p:spPr>
      </p:pic>
      <p:sp>
        <p:nvSpPr>
          <p:cNvPr id="4" name="Ellipse 3"/>
          <p:cNvSpPr/>
          <p:nvPr/>
        </p:nvSpPr>
        <p:spPr>
          <a:xfrm>
            <a:off x="-108520" y="2564904"/>
            <a:ext cx="2232248" cy="5760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827584" y="1484784"/>
            <a:ext cx="2592288" cy="5760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26</a:t>
            </a:fld>
            <a:endParaRPr lang="fr-BE"/>
          </a:p>
        </p:txBody>
      </p:sp>
    </p:spTree>
    <p:extLst>
      <p:ext uri="{BB962C8B-B14F-4D97-AF65-F5344CB8AC3E}">
        <p14:creationId xmlns:p14="http://schemas.microsoft.com/office/powerpoint/2010/main" val="3821216150"/>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 &amp; DNS</a:t>
            </a:r>
            <a:endParaRPr lang="fr-FR" dirty="0"/>
          </a:p>
        </p:txBody>
      </p:sp>
      <p:sp>
        <p:nvSpPr>
          <p:cNvPr id="2" name="Espace réservé du contenu 1"/>
          <p:cNvSpPr>
            <a:spLocks noGrp="1"/>
          </p:cNvSpPr>
          <p:nvPr>
            <p:ph idx="1"/>
          </p:nvPr>
        </p:nvSpPr>
        <p:spPr/>
        <p:txBody>
          <a:bodyPr>
            <a:normAutofit/>
          </a:bodyPr>
          <a:lstStyle/>
          <a:p>
            <a:r>
              <a:rPr lang="fr-FR" sz="2800" dirty="0" smtClean="0"/>
              <a:t>Chaque machine sur internet est identifiée par son IP</a:t>
            </a:r>
          </a:p>
          <a:p>
            <a:endParaRPr lang="fr-FR" sz="2800" dirty="0"/>
          </a:p>
          <a:p>
            <a:r>
              <a:rPr lang="fr-FR" sz="2800" dirty="0" smtClean="0"/>
              <a:t>Exemple IPV4 :   8.8.8.8   ou   127.0.0.1</a:t>
            </a:r>
          </a:p>
          <a:p>
            <a:r>
              <a:rPr lang="fr-FR" sz="2800" dirty="0" smtClean="0"/>
              <a:t>Exemple IPV6 : 2001:0db8:85a3:0000:0000:8a2e:0370:7334</a:t>
            </a:r>
          </a:p>
          <a:p>
            <a:endParaRPr lang="fr-FR" sz="2800" dirty="0"/>
          </a:p>
          <a:p>
            <a:r>
              <a:rPr lang="fr-FR" sz="2800" dirty="0" smtClean="0"/>
              <a:t>Pas très pratique pour visiter des sites web…</a:t>
            </a:r>
            <a:br>
              <a:rPr lang="fr-FR" sz="2800" dirty="0" smtClean="0"/>
            </a:br>
            <a:r>
              <a:rPr lang="fr-FR" sz="2800" dirty="0" smtClean="0"/>
              <a:t>…mais parfait pour rendre unique une machine</a:t>
            </a:r>
            <a:endParaRPr lang="fr-FR" sz="2800" dirty="0"/>
          </a:p>
          <a:p>
            <a:endParaRPr lang="fr-FR" sz="2800" dirty="0" smtClean="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27</a:t>
            </a:fld>
            <a:endParaRPr lang="fr-BE"/>
          </a:p>
        </p:txBody>
      </p:sp>
    </p:spTree>
    <p:extLst>
      <p:ext uri="{BB962C8B-B14F-4D97-AF65-F5344CB8AC3E}">
        <p14:creationId xmlns:p14="http://schemas.microsoft.com/office/powerpoint/2010/main" val="379785972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 &amp; DNS</a:t>
            </a:r>
            <a:endParaRPr lang="fr-FR" dirty="0"/>
          </a:p>
        </p:txBody>
      </p:sp>
      <p:sp>
        <p:nvSpPr>
          <p:cNvPr id="2" name="Espace réservé du contenu 1"/>
          <p:cNvSpPr>
            <a:spLocks noGrp="1"/>
          </p:cNvSpPr>
          <p:nvPr>
            <p:ph idx="1"/>
          </p:nvPr>
        </p:nvSpPr>
        <p:spPr/>
        <p:txBody>
          <a:bodyPr>
            <a:normAutofit fontScale="92500" lnSpcReduction="10000"/>
          </a:bodyPr>
          <a:lstStyle/>
          <a:p>
            <a:r>
              <a:rPr lang="fr-FR" sz="2800" dirty="0" smtClean="0"/>
              <a:t>DNS : Domain Name System</a:t>
            </a:r>
            <a:endParaRPr lang="fr-FR" sz="2800" dirty="0"/>
          </a:p>
          <a:p>
            <a:r>
              <a:rPr lang="fr-FR" sz="2800" dirty="0" smtClean="0"/>
              <a:t>Gère les « noms de domaine » (exemple : </a:t>
            </a:r>
            <a:r>
              <a:rPr lang="fr-FR" sz="2800" i="1" dirty="0" smtClean="0"/>
              <a:t>univ-paris1.fr )</a:t>
            </a:r>
          </a:p>
          <a:p>
            <a:endParaRPr lang="fr-FR" sz="2800" dirty="0" smtClean="0"/>
          </a:p>
          <a:p>
            <a:r>
              <a:rPr lang="fr-FR" sz="2800" dirty="0" smtClean="0"/>
              <a:t>Permet de lier un nom de domaine à une ou des IP</a:t>
            </a:r>
          </a:p>
          <a:p>
            <a:r>
              <a:rPr lang="fr-FR" sz="2800" dirty="0" smtClean="0"/>
              <a:t>Permet de gérer des « sous-domaines »</a:t>
            </a:r>
            <a:endParaRPr lang="fr-FR" sz="2800" dirty="0"/>
          </a:p>
          <a:p>
            <a:endParaRPr lang="fr-FR" sz="2800" dirty="0" smtClean="0"/>
          </a:p>
          <a:p>
            <a:r>
              <a:rPr lang="fr-FR" sz="2800" dirty="0" smtClean="0"/>
              <a:t>Exemple :         univ-paris1.fr</a:t>
            </a:r>
            <a:r>
              <a:rPr lang="fr-FR" sz="2800" dirty="0"/>
              <a:t/>
            </a:r>
            <a:br>
              <a:rPr lang="fr-FR" sz="2800" dirty="0"/>
            </a:br>
            <a:r>
              <a:rPr lang="fr-FR" sz="2800" dirty="0" smtClean="0"/>
              <a:t>www.univ-paris1.fr          ent.univ-paris1.fr</a:t>
            </a:r>
          </a:p>
          <a:p>
            <a:endParaRPr lang="fr-FR" sz="2800" dirty="0"/>
          </a:p>
          <a:p>
            <a:r>
              <a:rPr lang="fr-FR" sz="2800" dirty="0" smtClean="0"/>
              <a:t>« www » et « </a:t>
            </a:r>
            <a:r>
              <a:rPr lang="fr-FR" sz="2800" dirty="0" err="1" smtClean="0"/>
              <a:t>ent</a:t>
            </a:r>
            <a:r>
              <a:rPr lang="fr-FR" sz="2800" dirty="0" smtClean="0"/>
              <a:t> » sont des sous-domaines</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28</a:t>
            </a:fld>
            <a:endParaRPr lang="fr-BE"/>
          </a:p>
        </p:txBody>
      </p:sp>
    </p:spTree>
    <p:extLst>
      <p:ext uri="{BB962C8B-B14F-4D97-AF65-F5344CB8AC3E}">
        <p14:creationId xmlns:p14="http://schemas.microsoft.com/office/powerpoint/2010/main" val="157320763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 &amp; DNS</a:t>
            </a:r>
            <a:endParaRPr lang="fr-FR" dirty="0"/>
          </a:p>
        </p:txBody>
      </p:sp>
      <p:pic>
        <p:nvPicPr>
          <p:cNvPr id="2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94" y="1570171"/>
            <a:ext cx="9161094" cy="4883165"/>
          </a:xfrm>
        </p:spPr>
      </p:pic>
      <p:sp>
        <p:nvSpPr>
          <p:cNvPr id="2" name="Ellipse 1"/>
          <p:cNvSpPr/>
          <p:nvPr/>
        </p:nvSpPr>
        <p:spPr>
          <a:xfrm>
            <a:off x="-252536" y="1412776"/>
            <a:ext cx="4104456" cy="1152128"/>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Ellipse 5"/>
          <p:cNvSpPr/>
          <p:nvPr/>
        </p:nvSpPr>
        <p:spPr>
          <a:xfrm>
            <a:off x="-36512" y="2852936"/>
            <a:ext cx="2592288" cy="576064"/>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29</a:t>
            </a:fld>
            <a:endParaRPr lang="fr-BE"/>
          </a:p>
        </p:txBody>
      </p:sp>
    </p:spTree>
    <p:extLst>
      <p:ext uri="{BB962C8B-B14F-4D97-AF65-F5344CB8AC3E}">
        <p14:creationId xmlns:p14="http://schemas.microsoft.com/office/powerpoint/2010/main" val="6972076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Evaluation des Etudiants</a:t>
            </a:r>
            <a:endParaRPr lang="fr-FR" dirty="0"/>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4248406740"/>
              </p:ext>
            </p:extLst>
          </p:nvPr>
        </p:nvGraphicFramePr>
        <p:xfrm>
          <a:off x="50435" y="1663147"/>
          <a:ext cx="8608288" cy="4430148"/>
        </p:xfrm>
        <a:graphic>
          <a:graphicData uri="http://schemas.openxmlformats.org/drawingml/2006/table">
            <a:tbl>
              <a:tblPr firstRow="1" bandRow="1">
                <a:tableStyleId>{5C22544A-7EE6-4342-B048-85BDC9FD1C3A}</a:tableStyleId>
              </a:tblPr>
              <a:tblGrid>
                <a:gridCol w="1310226"/>
                <a:gridCol w="1159038"/>
                <a:gridCol w="2228979"/>
                <a:gridCol w="2822729"/>
                <a:gridCol w="1087316"/>
              </a:tblGrid>
              <a:tr h="816080">
                <a:tc>
                  <a:txBody>
                    <a:bodyPr/>
                    <a:lstStyle/>
                    <a:p>
                      <a:pPr algn="ctr"/>
                      <a:r>
                        <a:rPr lang="fr-FR" dirty="0" smtClean="0"/>
                        <a:t>Mardi</a:t>
                      </a:r>
                      <a:endParaRPr lang="fr-FR" dirty="0"/>
                    </a:p>
                  </a:txBody>
                  <a:tcPr anchor="ctr"/>
                </a:tc>
                <a:tc>
                  <a:txBody>
                    <a:bodyPr/>
                    <a:lstStyle/>
                    <a:p>
                      <a:pPr algn="ctr"/>
                      <a:r>
                        <a:rPr lang="fr-FR" smtClean="0"/>
                        <a:t>Jeudi</a:t>
                      </a:r>
                      <a:endParaRPr lang="fr-FR" dirty="0"/>
                    </a:p>
                  </a:txBody>
                  <a:tcPr anchor="ctr"/>
                </a:tc>
                <a:tc>
                  <a:txBody>
                    <a:bodyPr/>
                    <a:lstStyle/>
                    <a:p>
                      <a:pPr algn="ctr"/>
                      <a:r>
                        <a:rPr lang="fr-FR" dirty="0" smtClean="0"/>
                        <a:t>Type</a:t>
                      </a:r>
                      <a:endParaRPr lang="fr-FR" dirty="0"/>
                    </a:p>
                  </a:txBody>
                  <a:tcPr anchor="ctr"/>
                </a:tc>
                <a:tc>
                  <a:txBody>
                    <a:bodyPr/>
                    <a:lstStyle/>
                    <a:p>
                      <a:pPr algn="ctr"/>
                      <a:r>
                        <a:rPr lang="fr-FR" dirty="0" smtClean="0"/>
                        <a:t>Description</a:t>
                      </a:r>
                      <a:endParaRPr lang="fr-FR" dirty="0"/>
                    </a:p>
                  </a:txBody>
                  <a:tcPr anchor="ctr"/>
                </a:tc>
                <a:tc>
                  <a:txBody>
                    <a:bodyPr/>
                    <a:lstStyle/>
                    <a:p>
                      <a:pPr algn="ctr"/>
                      <a:r>
                        <a:rPr lang="fr-FR" dirty="0" smtClean="0"/>
                        <a:t>Binôme</a:t>
                      </a:r>
                      <a:endParaRPr lang="fr-FR" dirty="0"/>
                    </a:p>
                  </a:txBody>
                  <a:tcPr anchor="ctr"/>
                </a:tc>
              </a:tr>
              <a:tr h="816080">
                <a:tc>
                  <a:txBody>
                    <a:bodyPr/>
                    <a:lstStyle/>
                    <a:p>
                      <a:pPr algn="ctr"/>
                      <a:r>
                        <a:rPr lang="fr-FR" dirty="0" smtClean="0"/>
                        <a:t>S05</a:t>
                      </a:r>
                      <a:br>
                        <a:rPr lang="fr-FR" dirty="0" smtClean="0"/>
                      </a:br>
                      <a:r>
                        <a:rPr lang="fr-FR" dirty="0" smtClean="0"/>
                        <a:t>26 Janvier</a:t>
                      </a:r>
                      <a:r>
                        <a:rPr lang="fr-FR" baseline="0" dirty="0" smtClean="0"/>
                        <a:t> </a:t>
                      </a:r>
                      <a:endParaRPr lang="fr-FR" dirty="0"/>
                    </a:p>
                  </a:txBody>
                  <a:tcPr anchor="ctr"/>
                </a:tc>
                <a:tc>
                  <a:txBody>
                    <a:bodyPr/>
                    <a:lstStyle/>
                    <a:p>
                      <a:pPr algn="ctr"/>
                      <a:r>
                        <a:rPr lang="fr-FR" dirty="0" smtClean="0"/>
                        <a:t>S05</a:t>
                      </a:r>
                      <a:br>
                        <a:rPr lang="fr-FR" dirty="0" smtClean="0"/>
                      </a:br>
                      <a:r>
                        <a:rPr lang="fr-FR" dirty="0" smtClean="0"/>
                        <a:t>10 Février</a:t>
                      </a:r>
                      <a:r>
                        <a:rPr lang="fr-FR" baseline="0" dirty="0" smtClean="0"/>
                        <a:t> </a:t>
                      </a:r>
                      <a:endParaRPr lang="fr-FR" dirty="0"/>
                    </a:p>
                  </a:txBody>
                  <a:tcPr anchor="ctr"/>
                </a:tc>
                <a:tc>
                  <a:txBody>
                    <a:bodyPr/>
                    <a:lstStyle/>
                    <a:p>
                      <a:pPr algn="ctr"/>
                      <a:r>
                        <a:rPr lang="fr-FR" dirty="0" smtClean="0"/>
                        <a:t> [DM] Devoir Maison</a:t>
                      </a:r>
                      <a:endParaRPr lang="fr-FR" dirty="0"/>
                    </a:p>
                  </a:txBody>
                  <a:tcPr anchor="ctr"/>
                </a:tc>
                <a:tc>
                  <a:txBody>
                    <a:bodyPr/>
                    <a:lstStyle/>
                    <a:p>
                      <a:pPr algn="ctr"/>
                      <a:r>
                        <a:rPr lang="fr-FR" dirty="0" smtClean="0"/>
                        <a:t>1</a:t>
                      </a:r>
                      <a:r>
                        <a:rPr lang="fr-FR" baseline="0" dirty="0" smtClean="0"/>
                        <a:t> mini projet à rendre par mail (10/02 </a:t>
                      </a:r>
                      <a:r>
                        <a:rPr lang="mr-IN" baseline="0" dirty="0" smtClean="0"/>
                        <a:t>–</a:t>
                      </a:r>
                      <a:r>
                        <a:rPr lang="fr-FR" baseline="0" dirty="0" smtClean="0"/>
                        <a:t> 23h42)</a:t>
                      </a:r>
                      <a:endParaRPr lang="fr-FR" dirty="0"/>
                    </a:p>
                  </a:txBody>
                  <a:tcPr anchor="ctr"/>
                </a:tc>
                <a:tc>
                  <a:txBody>
                    <a:bodyPr/>
                    <a:lstStyle/>
                    <a:p>
                      <a:pPr algn="ctr"/>
                      <a:r>
                        <a:rPr lang="fr-FR" dirty="0" smtClean="0"/>
                        <a:t>OUI</a:t>
                      </a:r>
                      <a:endParaRPr lang="fr-FR" dirty="0"/>
                    </a:p>
                  </a:txBody>
                  <a:tcPr anchor="ctr"/>
                </a:tc>
              </a:tr>
              <a:tr h="816080">
                <a:tc>
                  <a:txBody>
                    <a:bodyPr/>
                    <a:lstStyle/>
                    <a:p>
                      <a:pPr algn="ctr"/>
                      <a:r>
                        <a:rPr lang="fr-FR" dirty="0" smtClean="0"/>
                        <a:t>S10</a:t>
                      </a:r>
                    </a:p>
                    <a:p>
                      <a:pPr algn="ctr"/>
                      <a:r>
                        <a:rPr lang="fr-FR" dirty="0" smtClean="0"/>
                        <a:t>??</a:t>
                      </a:r>
                      <a:r>
                        <a:rPr lang="fr-FR" baseline="0" dirty="0" smtClean="0"/>
                        <a:t> avril</a:t>
                      </a:r>
                      <a:endParaRPr lang="fr-FR" dirty="0"/>
                    </a:p>
                  </a:txBody>
                  <a:tcPr anchor="ctr"/>
                </a:tc>
                <a:tc>
                  <a:txBody>
                    <a:bodyPr/>
                    <a:lstStyle/>
                    <a:p>
                      <a:pPr algn="ctr"/>
                      <a:r>
                        <a:rPr lang="fr-FR" dirty="0" smtClean="0"/>
                        <a:t>S10</a:t>
                      </a:r>
                    </a:p>
                    <a:p>
                      <a:pPr algn="ctr"/>
                      <a:r>
                        <a:rPr lang="fr-FR" dirty="0" smtClean="0"/>
                        <a:t>??</a:t>
                      </a:r>
                      <a:r>
                        <a:rPr lang="fr-FR" baseline="0" dirty="0" smtClean="0"/>
                        <a:t> Avril</a:t>
                      </a:r>
                      <a:endParaRPr lang="fr-FR" dirty="0" smtClean="0"/>
                    </a:p>
                  </a:txBody>
                  <a:tcPr anchor="ctr"/>
                </a:tc>
                <a:tc>
                  <a:txBody>
                    <a:bodyPr/>
                    <a:lstStyle/>
                    <a:p>
                      <a:pPr algn="ctr"/>
                      <a:r>
                        <a:rPr lang="fr-FR" dirty="0" smtClean="0"/>
                        <a:t>[DST]</a:t>
                      </a:r>
                      <a:r>
                        <a:rPr lang="fr-FR" baseline="0" dirty="0" smtClean="0"/>
                        <a:t> Devoir sur Table</a:t>
                      </a:r>
                      <a:endParaRPr lang="fr-FR" dirty="0"/>
                    </a:p>
                  </a:txBody>
                  <a:tcPr anchor="ctr"/>
                </a:tc>
                <a:tc>
                  <a:txBody>
                    <a:bodyPr/>
                    <a:lstStyle/>
                    <a:p>
                      <a:pPr algn="ctr"/>
                      <a:r>
                        <a:rPr lang="fr-FR" dirty="0" smtClean="0"/>
                        <a:t>1 examen écrit sans document ni machine</a:t>
                      </a:r>
                      <a:endParaRPr lang="fr-FR" dirty="0"/>
                    </a:p>
                  </a:txBody>
                  <a:tcPr anchor="ctr"/>
                </a:tc>
                <a:tc>
                  <a:txBody>
                    <a:bodyPr/>
                    <a:lstStyle/>
                    <a:p>
                      <a:pPr algn="ctr"/>
                      <a:r>
                        <a:rPr lang="fr-FR" dirty="0" smtClean="0"/>
                        <a:t>NON</a:t>
                      </a:r>
                      <a:endParaRPr lang="fr-FR" dirty="0"/>
                    </a:p>
                  </a:txBody>
                  <a:tcPr anchor="ctr"/>
                </a:tc>
              </a:tr>
              <a:tr h="816080">
                <a:tc>
                  <a:txBody>
                    <a:bodyPr/>
                    <a:lstStyle/>
                    <a:p>
                      <a:pPr algn="ctr"/>
                      <a:r>
                        <a:rPr lang="fr-FR" dirty="0" smtClean="0"/>
                        <a:t>S12</a:t>
                      </a:r>
                      <a:br>
                        <a:rPr lang="fr-FR" dirty="0" smtClean="0"/>
                      </a:br>
                      <a:r>
                        <a:rPr lang="fr-FR" dirty="0" smtClean="0"/>
                        <a:t>??</a:t>
                      </a:r>
                      <a:r>
                        <a:rPr lang="fr-FR" baseline="0" dirty="0" smtClean="0"/>
                        <a:t> avril</a:t>
                      </a:r>
                      <a:endParaRPr lang="fr-FR"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smtClean="0"/>
                        <a:t>S12</a:t>
                      </a:r>
                      <a:br>
                        <a:rPr lang="fr-FR" dirty="0" smtClean="0"/>
                      </a:br>
                      <a:r>
                        <a:rPr lang="fr-FR" dirty="0" smtClean="0"/>
                        <a:t>??</a:t>
                      </a:r>
                      <a:r>
                        <a:rPr lang="fr-FR" baseline="0" dirty="0" smtClean="0"/>
                        <a:t> avril</a:t>
                      </a:r>
                      <a:endParaRPr lang="fr-FR" dirty="0" smtClean="0"/>
                    </a:p>
                  </a:txBody>
                  <a:tcPr anchor="ctr"/>
                </a:tc>
                <a:tc>
                  <a:txBody>
                    <a:bodyPr/>
                    <a:lstStyle/>
                    <a:p>
                      <a:pPr algn="ctr"/>
                      <a:r>
                        <a:rPr lang="fr-FR" dirty="0" smtClean="0"/>
                        <a:t>[PROJ] Projet</a:t>
                      </a:r>
                      <a:endParaRPr lang="fr-FR" dirty="0"/>
                    </a:p>
                  </a:txBody>
                  <a:tcPr anchor="ctr"/>
                </a:tc>
                <a:tc>
                  <a:txBody>
                    <a:bodyPr/>
                    <a:lstStyle/>
                    <a:p>
                      <a:pPr algn="ctr"/>
                      <a:r>
                        <a:rPr lang="fr-FR" dirty="0" smtClean="0"/>
                        <a:t>Présentation du projet</a:t>
                      </a:r>
                      <a:endParaRPr lang="fr-FR" dirty="0"/>
                    </a:p>
                  </a:txBody>
                  <a:tcPr anchor="ctr"/>
                </a:tc>
                <a:tc>
                  <a:txBody>
                    <a:bodyPr/>
                    <a:lstStyle/>
                    <a:p>
                      <a:pPr algn="ctr"/>
                      <a:r>
                        <a:rPr lang="fr-FR" dirty="0" smtClean="0"/>
                        <a:t>OUI</a:t>
                      </a:r>
                      <a:endParaRPr lang="fr-FR" dirty="0"/>
                    </a:p>
                  </a:txBody>
                  <a:tcPr anchor="ctr"/>
                </a:tc>
              </a:tr>
              <a:tr h="1165828">
                <a:tc gridSpan="2">
                  <a:txBody>
                    <a:bodyPr/>
                    <a:lstStyle/>
                    <a:p>
                      <a:pPr algn="ctr"/>
                      <a:r>
                        <a:rPr lang="fr-FR" dirty="0" smtClean="0"/>
                        <a:t>?? mai</a:t>
                      </a:r>
                    </a:p>
                    <a:p>
                      <a:pPr algn="ctr"/>
                      <a:r>
                        <a:rPr lang="fr-FR" dirty="0" smtClean="0"/>
                        <a:t>??h-??h</a:t>
                      </a:r>
                    </a:p>
                    <a:p>
                      <a:pPr algn="ctr"/>
                      <a:r>
                        <a:rPr lang="fr-FR" dirty="0" smtClean="0"/>
                        <a:t>Amphi ?</a:t>
                      </a:r>
                      <a:endParaRPr lang="fr-FR" dirty="0"/>
                    </a:p>
                  </a:txBody>
                  <a:tcPr anchor="ctr"/>
                </a:tc>
                <a:tc hMerge="1">
                  <a:txBody>
                    <a:bodyPr/>
                    <a:lstStyle/>
                    <a:p>
                      <a:pPr algn="ctr"/>
                      <a:endParaRPr lang="fr-FR" dirty="0"/>
                    </a:p>
                  </a:txBody>
                  <a:tcPr anchor="ctr"/>
                </a:tc>
                <a:tc>
                  <a:txBody>
                    <a:bodyPr/>
                    <a:lstStyle/>
                    <a:p>
                      <a:pPr algn="ctr"/>
                      <a:r>
                        <a:rPr lang="fr-FR" dirty="0" smtClean="0"/>
                        <a:t>Partiel</a:t>
                      </a:r>
                      <a:endParaRPr lang="fr-FR" dirty="0"/>
                    </a:p>
                  </a:txBody>
                  <a:tcPr anchor="ctr"/>
                </a:tc>
                <a:tc>
                  <a:txBody>
                    <a:bodyPr/>
                    <a:lstStyle/>
                    <a:p>
                      <a:pPr algn="ctr"/>
                      <a:r>
                        <a:rPr lang="fr-FR" dirty="0" smtClean="0"/>
                        <a:t>1 examen écrit sans document ni machine</a:t>
                      </a:r>
                      <a:endParaRPr lang="fr-FR" dirty="0"/>
                    </a:p>
                  </a:txBody>
                  <a:tcPr anchor="ctr"/>
                </a:tc>
                <a:tc>
                  <a:txBody>
                    <a:bodyPr/>
                    <a:lstStyle/>
                    <a:p>
                      <a:pPr algn="ctr"/>
                      <a:r>
                        <a:rPr lang="fr-FR" dirty="0" smtClean="0"/>
                        <a:t>NON</a:t>
                      </a:r>
                      <a:endParaRPr lang="fr-FR" dirty="0"/>
                    </a:p>
                  </a:txBody>
                  <a:tcPr anchor="ctr"/>
                </a:tc>
              </a:tr>
            </a:tbl>
          </a:graphicData>
        </a:graphic>
      </p:graphicFrame>
      <p:sp>
        <p:nvSpPr>
          <p:cNvPr id="5" name="Accolade fermante 4"/>
          <p:cNvSpPr/>
          <p:nvPr/>
        </p:nvSpPr>
        <p:spPr>
          <a:xfrm>
            <a:off x="8562201" y="2490758"/>
            <a:ext cx="251520" cy="2340260"/>
          </a:xfrm>
          <a:prstGeom prst="rightBrace">
            <a:avLst>
              <a:gd name="adj1" fmla="val 8333"/>
              <a:gd name="adj2" fmla="val 50177"/>
            </a:avLst>
          </a:prstGeom>
          <a:ln>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7" name="Accolade fermante 6"/>
          <p:cNvSpPr/>
          <p:nvPr/>
        </p:nvSpPr>
        <p:spPr>
          <a:xfrm>
            <a:off x="8547914" y="4923694"/>
            <a:ext cx="251520" cy="1097594"/>
          </a:xfrm>
          <a:prstGeom prst="righ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8680732" y="3382995"/>
            <a:ext cx="576064" cy="338554"/>
          </a:xfrm>
          <a:prstGeom prst="rect">
            <a:avLst/>
          </a:prstGeom>
          <a:noFill/>
        </p:spPr>
        <p:txBody>
          <a:bodyPr wrap="square" rtlCol="0">
            <a:spAutoFit/>
          </a:bodyPr>
          <a:lstStyle/>
          <a:p>
            <a:r>
              <a:rPr lang="fr-FR" sz="1600" dirty="0" smtClean="0"/>
              <a:t>50%</a:t>
            </a:r>
            <a:endParaRPr lang="fr-FR" sz="1600" dirty="0"/>
          </a:p>
        </p:txBody>
      </p:sp>
      <p:sp>
        <p:nvSpPr>
          <p:cNvPr id="6" name="ZoneTexte 5"/>
          <p:cNvSpPr txBox="1"/>
          <p:nvPr/>
        </p:nvSpPr>
        <p:spPr>
          <a:xfrm>
            <a:off x="8658722" y="5201669"/>
            <a:ext cx="576064" cy="338554"/>
          </a:xfrm>
          <a:prstGeom prst="rect">
            <a:avLst/>
          </a:prstGeom>
          <a:noFill/>
        </p:spPr>
        <p:txBody>
          <a:bodyPr wrap="square" rtlCol="0">
            <a:spAutoFit/>
          </a:bodyPr>
          <a:lstStyle/>
          <a:p>
            <a:r>
              <a:rPr lang="fr-FR" sz="1600" dirty="0" smtClean="0"/>
              <a:t>50%</a:t>
            </a:r>
            <a:endParaRPr lang="fr-FR" sz="1600"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3</a:t>
            </a:fld>
            <a:endParaRPr lang="fr-BE"/>
          </a:p>
        </p:txBody>
      </p:sp>
    </p:spTree>
    <p:extLst>
      <p:ext uri="{BB962C8B-B14F-4D97-AF65-F5344CB8AC3E}">
        <p14:creationId xmlns:p14="http://schemas.microsoft.com/office/powerpoint/2010/main" val="14048360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pPr marL="514350" indent="-514350">
              <a:buFont typeface="+mj-lt"/>
              <a:buAutoNum type="arabicPeriod"/>
            </a:pPr>
            <a:r>
              <a:rPr lang="fr-FR" sz="2800" dirty="0" smtClean="0"/>
              <a:t>Client envoie une requête avec la ressource visée</a:t>
            </a:r>
            <a:endParaRPr lang="fr-FR" sz="2800" dirty="0"/>
          </a:p>
          <a:p>
            <a:pPr marL="514350" indent="-514350">
              <a:buFont typeface="+mj-lt"/>
              <a:buAutoNum type="arabicPeriod"/>
            </a:pPr>
            <a:r>
              <a:rPr lang="fr-FR" sz="2800" dirty="0" smtClean="0"/>
              <a:t>Apache lit la requête, et cherche le fichier</a:t>
            </a:r>
          </a:p>
          <a:p>
            <a:pPr marL="514350" indent="-514350">
              <a:buFont typeface="+mj-lt"/>
              <a:buAutoNum type="arabicPeriod"/>
            </a:pPr>
            <a:r>
              <a:rPr lang="fr-FR" sz="2800" dirty="0" smtClean="0"/>
              <a:t>Apache répond à la requête en envoyant le fichier</a:t>
            </a:r>
          </a:p>
        </p:txBody>
      </p:sp>
      <p:sp>
        <p:nvSpPr>
          <p:cNvPr id="5" name="Titre 4"/>
          <p:cNvSpPr>
            <a:spLocks noGrp="1"/>
          </p:cNvSpPr>
          <p:nvPr>
            <p:ph type="title"/>
          </p:nvPr>
        </p:nvSpPr>
        <p:spPr/>
        <p:txBody>
          <a:bodyPr/>
          <a:lstStyle/>
          <a:p>
            <a:r>
              <a:rPr lang="fr-FR" dirty="0" smtClean="0"/>
              <a:t>Apache &amp; DNS</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grpSp>
        <p:nvGrpSpPr>
          <p:cNvPr id="14" name="Groupe 13"/>
          <p:cNvGrpSpPr/>
          <p:nvPr/>
        </p:nvGrpSpPr>
        <p:grpSpPr>
          <a:xfrm>
            <a:off x="5724128" y="5651956"/>
            <a:ext cx="1152128" cy="657364"/>
            <a:chOff x="3779912" y="4149080"/>
            <a:chExt cx="1152128" cy="657364"/>
          </a:xfrm>
        </p:grpSpPr>
        <p:pic>
          <p:nvPicPr>
            <p:cNvPr id="15" name="Image 14"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16" name="ZoneTexte 15"/>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923928" y="3646765"/>
            <a:ext cx="1800200" cy="646331"/>
          </a:xfrm>
          <a:prstGeom prst="rect">
            <a:avLst/>
          </a:prstGeom>
          <a:noFill/>
        </p:spPr>
        <p:txBody>
          <a:bodyPr wrap="square" rtlCol="0">
            <a:spAutoFit/>
          </a:bodyPr>
          <a:lstStyle/>
          <a:p>
            <a:r>
              <a:rPr lang="fr-FR" dirty="0" smtClean="0"/>
              <a:t>GET page.htm</a:t>
            </a:r>
            <a:br>
              <a:rPr lang="fr-FR" dirty="0" smtClean="0"/>
            </a:br>
            <a:r>
              <a:rPr lang="fr-FR" dirty="0" smtClean="0"/>
              <a:t>HOST chez.moi.fr</a:t>
            </a:r>
            <a:endParaRPr lang="fr-FR" dirty="0"/>
          </a:p>
        </p:txBody>
      </p:sp>
      <p:grpSp>
        <p:nvGrpSpPr>
          <p:cNvPr id="23" name="Groupe 22"/>
          <p:cNvGrpSpPr/>
          <p:nvPr/>
        </p:nvGrpSpPr>
        <p:grpSpPr>
          <a:xfrm>
            <a:off x="7513781" y="3284984"/>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25" name="Connecteur droit avec flèche 24"/>
          <p:cNvCxnSpPr>
            <a:stCxn id="13" idx="3"/>
            <a:endCxn id="19" idx="1"/>
          </p:cNvCxnSpPr>
          <p:nvPr/>
        </p:nvCxnSpPr>
        <p:spPr>
          <a:xfrm flipV="1">
            <a:off x="6783129" y="3825044"/>
            <a:ext cx="874668" cy="566772"/>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292080" y="3140968"/>
            <a:ext cx="1856374" cy="646331"/>
          </a:xfrm>
          <a:prstGeom prst="rect">
            <a:avLst/>
          </a:prstGeom>
          <a:noFill/>
        </p:spPr>
        <p:txBody>
          <a:bodyPr wrap="square" rtlCol="0">
            <a:spAutoFit/>
          </a:bodyPr>
          <a:lstStyle/>
          <a:p>
            <a:pPr algn="ctr"/>
            <a:r>
              <a:rPr lang="fr-FR" dirty="0" smtClean="0"/>
              <a:t>GET page.htm</a:t>
            </a:r>
          </a:p>
          <a:p>
            <a:pPr algn="ctr"/>
            <a:r>
              <a:rPr lang="fr-FR" dirty="0" smtClean="0"/>
              <a:t>HOST chez.moi.fr</a:t>
            </a:r>
            <a:endParaRPr lang="fr-FR" dirty="0"/>
          </a:p>
        </p:txBody>
      </p:sp>
      <p:cxnSp>
        <p:nvCxnSpPr>
          <p:cNvPr id="27" name="Connecteur droit avec flèche 26"/>
          <p:cNvCxnSpPr/>
          <p:nvPr/>
        </p:nvCxnSpPr>
        <p:spPr>
          <a:xfrm flipH="1">
            <a:off x="2521083" y="4581128"/>
            <a:ext cx="3203046"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1" name="Groupe 30"/>
          <p:cNvGrpSpPr/>
          <p:nvPr/>
        </p:nvGrpSpPr>
        <p:grpSpPr>
          <a:xfrm>
            <a:off x="3275856" y="4725144"/>
            <a:ext cx="1162675" cy="1512168"/>
            <a:chOff x="7225749" y="3140968"/>
            <a:chExt cx="1162675" cy="1512168"/>
          </a:xfrm>
        </p:grpSpPr>
        <p:sp>
          <p:nvSpPr>
            <p:cNvPr id="32" name="Rectangle 31"/>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33" name="ZoneTexte 32"/>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sp>
        <p:nvSpPr>
          <p:cNvPr id="34" name="ZoneTexte 33"/>
          <p:cNvSpPr txBox="1"/>
          <p:nvPr/>
        </p:nvSpPr>
        <p:spPr>
          <a:xfrm>
            <a:off x="1547664" y="4139788"/>
            <a:ext cx="936104" cy="369332"/>
          </a:xfrm>
          <a:prstGeom prst="rect">
            <a:avLst/>
          </a:prstGeom>
          <a:noFill/>
        </p:spPr>
        <p:txBody>
          <a:bodyPr wrap="square" rtlCol="0">
            <a:spAutoFit/>
          </a:bodyPr>
          <a:lstStyle/>
          <a:p>
            <a:r>
              <a:rPr lang="fr-FR" dirty="0" smtClean="0"/>
              <a:t>Coucou</a:t>
            </a:r>
            <a:endParaRPr lang="fr-FR" dirty="0"/>
          </a:p>
        </p:txBody>
      </p:sp>
      <p:grpSp>
        <p:nvGrpSpPr>
          <p:cNvPr id="28" name="Groupe 27"/>
          <p:cNvGrpSpPr/>
          <p:nvPr/>
        </p:nvGrpSpPr>
        <p:grpSpPr>
          <a:xfrm>
            <a:off x="7524328" y="5013176"/>
            <a:ext cx="1162675" cy="1512168"/>
            <a:chOff x="7225749" y="3140968"/>
            <a:chExt cx="1162675" cy="1512168"/>
          </a:xfrm>
        </p:grpSpPr>
        <p:sp>
          <p:nvSpPr>
            <p:cNvPr id="29" name="Rectangle 2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err="1" smtClean="0">
                  <a:solidFill>
                    <a:schemeClr val="tx1"/>
                  </a:solidFill>
                </a:rPr>
                <a:t>Pouet</a:t>
              </a:r>
              <a:endParaRPr lang="fr-FR" sz="1600" dirty="0" smtClean="0">
                <a:solidFill>
                  <a:schemeClr val="tx1"/>
                </a:solidFill>
              </a:endParaRPr>
            </a:p>
            <a:p>
              <a:r>
                <a:rPr lang="fr-FR" sz="1600" dirty="0" smtClean="0">
                  <a:solidFill>
                    <a:schemeClr val="tx1"/>
                  </a:solidFill>
                </a:rPr>
                <a:t>&lt;/html&gt;</a:t>
              </a:r>
              <a:endParaRPr lang="fr-FR" sz="1600" dirty="0">
                <a:solidFill>
                  <a:schemeClr val="tx1"/>
                </a:solidFill>
              </a:endParaRPr>
            </a:p>
          </p:txBody>
        </p:sp>
        <p:sp>
          <p:nvSpPr>
            <p:cNvPr id="30" name="ZoneTexte 29"/>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cxnSp>
        <p:nvCxnSpPr>
          <p:cNvPr id="35" name="Connecteur droit avec flèche 34"/>
          <p:cNvCxnSpPr>
            <a:stCxn id="13" idx="3"/>
            <a:endCxn id="29" idx="1"/>
          </p:cNvCxnSpPr>
          <p:nvPr/>
        </p:nvCxnSpPr>
        <p:spPr>
          <a:xfrm>
            <a:off x="6783129" y="4391816"/>
            <a:ext cx="885215" cy="116142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36" name="Groupe 35"/>
          <p:cNvGrpSpPr/>
          <p:nvPr/>
        </p:nvGrpSpPr>
        <p:grpSpPr>
          <a:xfrm>
            <a:off x="4427984" y="4733528"/>
            <a:ext cx="1162675" cy="1512168"/>
            <a:chOff x="7225749" y="3140968"/>
            <a:chExt cx="1162675" cy="1512168"/>
          </a:xfrm>
        </p:grpSpPr>
        <p:sp>
          <p:nvSpPr>
            <p:cNvPr id="37" name="Rectangle 36"/>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err="1" smtClean="0">
                  <a:solidFill>
                    <a:schemeClr val="tx1"/>
                  </a:solidFill>
                </a:rPr>
                <a:t>Pouet</a:t>
              </a:r>
              <a:endParaRPr lang="fr-FR" sz="1600" dirty="0" smtClean="0">
                <a:solidFill>
                  <a:schemeClr val="tx1"/>
                </a:solidFill>
              </a:endParaRPr>
            </a:p>
            <a:p>
              <a:r>
                <a:rPr lang="fr-FR" sz="1600" dirty="0" smtClean="0">
                  <a:solidFill>
                    <a:schemeClr val="tx1"/>
                  </a:solidFill>
                </a:rPr>
                <a:t>&lt;/html&gt;</a:t>
              </a:r>
              <a:endParaRPr lang="fr-FR" sz="1600" dirty="0">
                <a:solidFill>
                  <a:schemeClr val="tx1"/>
                </a:solidFill>
              </a:endParaRPr>
            </a:p>
          </p:txBody>
        </p:sp>
        <p:sp>
          <p:nvSpPr>
            <p:cNvPr id="38" name="ZoneTexte 37"/>
            <p:cNvSpPr txBox="1"/>
            <p:nvPr/>
          </p:nvSpPr>
          <p:spPr>
            <a:xfrm>
              <a:off x="7225749" y="4283804"/>
              <a:ext cx="1162675" cy="369332"/>
            </a:xfrm>
            <a:prstGeom prst="rect">
              <a:avLst/>
            </a:prstGeom>
            <a:noFill/>
          </p:spPr>
          <p:txBody>
            <a:bodyPr wrap="square" rtlCol="0">
              <a:spAutoFit/>
            </a:bodyPr>
            <a:lstStyle/>
            <a:p>
              <a:pPr algn="ctr"/>
              <a:r>
                <a:rPr lang="fr-FR" dirty="0" smtClean="0"/>
                <a:t>page.htm</a:t>
              </a:r>
              <a:endParaRPr lang="fr-FR" dirty="0"/>
            </a:p>
          </p:txBody>
        </p:sp>
      </p:grpSp>
      <p:sp>
        <p:nvSpPr>
          <p:cNvPr id="39" name="ZoneTexte 38"/>
          <p:cNvSpPr txBox="1"/>
          <p:nvPr/>
        </p:nvSpPr>
        <p:spPr>
          <a:xfrm>
            <a:off x="2555776" y="3645024"/>
            <a:ext cx="1800200" cy="646331"/>
          </a:xfrm>
          <a:prstGeom prst="rect">
            <a:avLst/>
          </a:prstGeom>
          <a:noFill/>
        </p:spPr>
        <p:txBody>
          <a:bodyPr wrap="square" rtlCol="0">
            <a:spAutoFit/>
          </a:bodyPr>
          <a:lstStyle/>
          <a:p>
            <a:r>
              <a:rPr lang="fr-FR" dirty="0" smtClean="0"/>
              <a:t>GET page.htm</a:t>
            </a:r>
            <a:br>
              <a:rPr lang="fr-FR" dirty="0" smtClean="0"/>
            </a:br>
            <a:r>
              <a:rPr lang="fr-FR" dirty="0" smtClean="0"/>
              <a:t>HOST mio.es</a:t>
            </a:r>
            <a:endParaRPr lang="fr-FR" dirty="0"/>
          </a:p>
        </p:txBody>
      </p:sp>
      <p:sp>
        <p:nvSpPr>
          <p:cNvPr id="40" name="ZoneTexte 39"/>
          <p:cNvSpPr txBox="1"/>
          <p:nvPr/>
        </p:nvSpPr>
        <p:spPr>
          <a:xfrm>
            <a:off x="5292080" y="3142709"/>
            <a:ext cx="1856374" cy="646331"/>
          </a:xfrm>
          <a:prstGeom prst="rect">
            <a:avLst/>
          </a:prstGeom>
          <a:noFill/>
        </p:spPr>
        <p:txBody>
          <a:bodyPr wrap="square" rtlCol="0">
            <a:spAutoFit/>
          </a:bodyPr>
          <a:lstStyle/>
          <a:p>
            <a:pPr algn="ctr"/>
            <a:r>
              <a:rPr lang="fr-FR" dirty="0" smtClean="0"/>
              <a:t>GET page.htm</a:t>
            </a:r>
          </a:p>
          <a:p>
            <a:pPr algn="ctr"/>
            <a:r>
              <a:rPr lang="fr-FR" dirty="0" smtClean="0"/>
              <a:t>HOST mio.es</a:t>
            </a:r>
            <a:endParaRPr lang="fr-FR" dirty="0"/>
          </a:p>
        </p:txBody>
      </p:sp>
      <p:sp>
        <p:nvSpPr>
          <p:cNvPr id="21" name="ZoneTexte 20"/>
          <p:cNvSpPr txBox="1"/>
          <p:nvPr/>
        </p:nvSpPr>
        <p:spPr>
          <a:xfrm>
            <a:off x="1619672" y="4139788"/>
            <a:ext cx="792088" cy="369332"/>
          </a:xfrm>
          <a:prstGeom prst="rect">
            <a:avLst/>
          </a:prstGeom>
          <a:noFill/>
        </p:spPr>
        <p:txBody>
          <a:bodyPr wrap="square" rtlCol="0">
            <a:spAutoFit/>
          </a:bodyPr>
          <a:lstStyle/>
          <a:p>
            <a:r>
              <a:rPr lang="fr-FR" dirty="0" err="1" smtClean="0"/>
              <a:t>Pouet</a:t>
            </a:r>
            <a:endParaRPr lang="fr-FR" dirty="0"/>
          </a:p>
        </p:txBody>
      </p:sp>
      <p:sp>
        <p:nvSpPr>
          <p:cNvPr id="18" name="Espace réservé du numéro de diapositive 17"/>
          <p:cNvSpPr>
            <a:spLocks noGrp="1"/>
          </p:cNvSpPr>
          <p:nvPr>
            <p:ph type="sldNum" sz="quarter" idx="12"/>
          </p:nvPr>
        </p:nvSpPr>
        <p:spPr/>
        <p:txBody>
          <a:bodyPr/>
          <a:lstStyle/>
          <a:p>
            <a:fld id="{CF4668DC-857F-487D-BFFA-8C0CA5037977}" type="slidenum">
              <a:rPr lang="fr-BE" smtClean="0"/>
              <a:t>30</a:t>
            </a:fld>
            <a:endParaRPr lang="fr-BE"/>
          </a:p>
        </p:txBody>
      </p:sp>
    </p:spTree>
    <p:extLst>
      <p:ext uri="{BB962C8B-B14F-4D97-AF65-F5344CB8AC3E}">
        <p14:creationId xmlns:p14="http://schemas.microsoft.com/office/powerpoint/2010/main" val="18733094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xit" presetSubtype="0" fill="hold" nodeType="with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xit" presetSubtype="0" fill="hold" nodeType="withEffect">
                                  <p:stCondLst>
                                    <p:cond delay="0"/>
                                  </p:stCondLst>
                                  <p:childTnLst>
                                    <p:animEffect transition="out" filter="fade">
                                      <p:cBhvr>
                                        <p:cTn id="46" dur="500"/>
                                        <p:tgtEl>
                                          <p:spTgt spid="23"/>
                                        </p:tgtEl>
                                      </p:cBhvr>
                                    </p:animEffect>
                                    <p:set>
                                      <p:cBhvr>
                                        <p:cTn id="47" dur="1" fill="hold">
                                          <p:stCondLst>
                                            <p:cond delay="499"/>
                                          </p:stCondLst>
                                        </p:cTn>
                                        <p:tgtEl>
                                          <p:spTgt spid="23"/>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4">
                                            <p:txEl>
                                              <p:pRg st="2" end="2"/>
                                            </p:txEl>
                                          </p:spTgt>
                                        </p:tgtEl>
                                        <p:attrNameLst>
                                          <p:attrName>style.visibility</p:attrName>
                                        </p:attrNameLst>
                                      </p:cBhvr>
                                      <p:to>
                                        <p:strVal val="visible"/>
                                      </p:to>
                                    </p:set>
                                    <p:animEffect transition="in" filter="fade">
                                      <p:cBhvr>
                                        <p:cTn id="50" dur="500"/>
                                        <p:tgtEl>
                                          <p:spTgt spid="4">
                                            <p:txEl>
                                              <p:pRg st="2" end="2"/>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grpId="1" nodeType="clickEffect">
                                  <p:stCondLst>
                                    <p:cond delay="0"/>
                                  </p:stCondLst>
                                  <p:childTnLst>
                                    <p:animEffect transition="out" filter="fade">
                                      <p:cBhvr>
                                        <p:cTn id="54" dur="500"/>
                                        <p:tgtEl>
                                          <p:spTgt spid="26"/>
                                        </p:tgtEl>
                                      </p:cBhvr>
                                    </p:animEffect>
                                    <p:set>
                                      <p:cBhvr>
                                        <p:cTn id="55" dur="1" fill="hold">
                                          <p:stCondLst>
                                            <p:cond delay="499"/>
                                          </p:stCondLst>
                                        </p:cTn>
                                        <p:tgtEl>
                                          <p:spTgt spid="26"/>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7"/>
                                        </p:tgtEl>
                                      </p:cBhvr>
                                    </p:animEffect>
                                    <p:set>
                                      <p:cBhvr>
                                        <p:cTn id="58" dur="1" fill="hold">
                                          <p:stCondLst>
                                            <p:cond delay="499"/>
                                          </p:stCondLst>
                                        </p:cTn>
                                        <p:tgtEl>
                                          <p:spTgt spid="27"/>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1"/>
                                        </p:tgtEl>
                                      </p:cBhvr>
                                    </p:animEffect>
                                    <p:set>
                                      <p:cBhvr>
                                        <p:cTn id="61" dur="1" fill="hold">
                                          <p:stCondLst>
                                            <p:cond delay="499"/>
                                          </p:stCondLst>
                                        </p:cTn>
                                        <p:tgtEl>
                                          <p:spTgt spid="31"/>
                                        </p:tgtEl>
                                        <p:attrNameLst>
                                          <p:attrName>style.visibility</p:attrName>
                                        </p:attrNameLst>
                                      </p:cBhvr>
                                      <p:to>
                                        <p:strVal val="hidden"/>
                                      </p:to>
                                    </p:se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fade">
                                      <p:cBhvr>
                                        <p:cTn id="69" dur="500"/>
                                        <p:tgtEl>
                                          <p:spTgt spid="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fade">
                                      <p:cBhvr>
                                        <p:cTn id="72" dur="500"/>
                                        <p:tgtEl>
                                          <p:spTgt spid="39"/>
                                        </p:tgtEl>
                                      </p:cBhvr>
                                    </p:animEffect>
                                  </p:childTnLst>
                                </p:cTn>
                              </p:par>
                              <p:par>
                                <p:cTn id="73" presetID="10" presetClass="exit" presetSubtype="0" fill="hold" grpId="1" nodeType="withEffect">
                                  <p:stCondLst>
                                    <p:cond delay="0"/>
                                  </p:stCondLst>
                                  <p:childTnLst>
                                    <p:animEffect transition="out" filter="fade">
                                      <p:cBhvr>
                                        <p:cTn id="74" dur="500"/>
                                        <p:tgtEl>
                                          <p:spTgt spid="34"/>
                                        </p:tgtEl>
                                      </p:cBhvr>
                                    </p:animEffect>
                                    <p:set>
                                      <p:cBhvr>
                                        <p:cTn id="75" dur="1" fill="hold">
                                          <p:stCondLst>
                                            <p:cond delay="499"/>
                                          </p:stCondLst>
                                        </p:cTn>
                                        <p:tgtEl>
                                          <p:spTgt spid="34"/>
                                        </p:tgtEl>
                                        <p:attrNameLst>
                                          <p:attrName>style.visibility</p:attrName>
                                        </p:attrNameLst>
                                      </p:cBhvr>
                                      <p:to>
                                        <p:strVal val="hidden"/>
                                      </p:to>
                                    </p:set>
                                  </p:childTnLst>
                                </p:cTn>
                              </p:par>
                              <p:par>
                                <p:cTn id="76" presetID="10" presetClass="exit" presetSubtype="0" fill="hold" nodeType="withEffect">
                                  <p:stCondLst>
                                    <p:cond delay="0"/>
                                  </p:stCondLst>
                                  <p:childTnLst>
                                    <p:animEffect transition="out" filter="fade">
                                      <p:cBhvr>
                                        <p:cTn id="77" dur="500"/>
                                        <p:tgtEl>
                                          <p:spTgt spid="27"/>
                                        </p:tgtEl>
                                      </p:cBhvr>
                                    </p:animEffect>
                                    <p:set>
                                      <p:cBhvr>
                                        <p:cTn id="78" dur="1" fill="hold">
                                          <p:stCondLst>
                                            <p:cond delay="499"/>
                                          </p:stCondLst>
                                        </p:cTn>
                                        <p:tgtEl>
                                          <p:spTgt spid="27"/>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31"/>
                                        </p:tgtEl>
                                      </p:cBhvr>
                                    </p:animEffect>
                                    <p:set>
                                      <p:cBhvr>
                                        <p:cTn id="81" dur="1" fill="hold">
                                          <p:stCondLst>
                                            <p:cond delay="499"/>
                                          </p:stCondLst>
                                        </p:cTn>
                                        <p:tgtEl>
                                          <p:spTgt spid="31"/>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0"/>
                                        </p:tgtEl>
                                        <p:attrNameLst>
                                          <p:attrName>style.visibility</p:attrName>
                                        </p:attrNameLst>
                                      </p:cBhvr>
                                      <p:to>
                                        <p:strVal val="visible"/>
                                      </p:to>
                                    </p:set>
                                    <p:animEffect transition="in" filter="fade">
                                      <p:cBhvr>
                                        <p:cTn id="86" dur="500"/>
                                        <p:tgtEl>
                                          <p:spTgt spid="40"/>
                                        </p:tgtEl>
                                      </p:cBhvr>
                                    </p:animEffect>
                                  </p:childTnLst>
                                </p:cTn>
                              </p:par>
                              <p:par>
                                <p:cTn id="87" presetID="10" presetClass="entr" presetSubtype="0" fill="hold" nodeType="with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childTnLst>
                                </p:cTn>
                              </p:par>
                              <p:par>
                                <p:cTn id="90" presetID="10" presetClass="exit" presetSubtype="0" fill="hold" nodeType="withEffect">
                                  <p:stCondLst>
                                    <p:cond delay="0"/>
                                  </p:stCondLst>
                                  <p:childTnLst>
                                    <p:animEffect transition="out" filter="fade">
                                      <p:cBhvr>
                                        <p:cTn id="91" dur="500"/>
                                        <p:tgtEl>
                                          <p:spTgt spid="7"/>
                                        </p:tgtEl>
                                      </p:cBhvr>
                                    </p:animEffect>
                                    <p:set>
                                      <p:cBhvr>
                                        <p:cTn id="92" dur="1" fill="hold">
                                          <p:stCondLst>
                                            <p:cond delay="499"/>
                                          </p:stCondLst>
                                        </p:cTn>
                                        <p:tgtEl>
                                          <p:spTgt spid="7"/>
                                        </p:tgtEl>
                                        <p:attrNameLst>
                                          <p:attrName>style.visibility</p:attrName>
                                        </p:attrNameLst>
                                      </p:cBhvr>
                                      <p:to>
                                        <p:strVal val="hidden"/>
                                      </p:to>
                                    </p:set>
                                  </p:childTnLst>
                                </p:cTn>
                              </p:par>
                              <p:par>
                                <p:cTn id="93" presetID="10" presetClass="exit" presetSubtype="0" fill="hold" grpId="1" nodeType="withEffect">
                                  <p:stCondLst>
                                    <p:cond delay="0"/>
                                  </p:stCondLst>
                                  <p:childTnLst>
                                    <p:animEffect transition="out" filter="fade">
                                      <p:cBhvr>
                                        <p:cTn id="94" dur="500"/>
                                        <p:tgtEl>
                                          <p:spTgt spid="39"/>
                                        </p:tgtEl>
                                      </p:cBhvr>
                                    </p:animEffect>
                                    <p:set>
                                      <p:cBhvr>
                                        <p:cTn id="95" dur="1" fill="hold">
                                          <p:stCondLst>
                                            <p:cond delay="499"/>
                                          </p:stCondLst>
                                        </p:cTn>
                                        <p:tgtEl>
                                          <p:spTgt spid="39"/>
                                        </p:tgtEl>
                                        <p:attrNameLst>
                                          <p:attrName>style.visibility</p:attrName>
                                        </p:attrNameLst>
                                      </p:cBhvr>
                                      <p:to>
                                        <p:strVal val="hidden"/>
                                      </p:to>
                                    </p:set>
                                  </p:childTnLst>
                                </p:cTn>
                              </p:par>
                              <p:par>
                                <p:cTn id="96" presetID="10" presetClass="entr" presetSubtype="0" fill="hold" nodeType="with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fade">
                                      <p:cBhvr>
                                        <p:cTn id="98" dur="500"/>
                                        <p:tgtEl>
                                          <p:spTgt spid="35"/>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7"/>
                                        </p:tgtEl>
                                        <p:attrNameLst>
                                          <p:attrName>style.visibility</p:attrName>
                                        </p:attrNameLst>
                                      </p:cBhvr>
                                      <p:to>
                                        <p:strVal val="visible"/>
                                      </p:to>
                                    </p:set>
                                    <p:animEffect transition="in" filter="fade">
                                      <p:cBhvr>
                                        <p:cTn id="103" dur="500"/>
                                        <p:tgtEl>
                                          <p:spTgt spid="27"/>
                                        </p:tgtEl>
                                      </p:cBhvr>
                                    </p:animEffect>
                                  </p:childTnLst>
                                </p:cTn>
                              </p:par>
                              <p:par>
                                <p:cTn id="104" presetID="10" presetClass="exit" presetSubtype="0" fill="hold" nodeType="withEffect">
                                  <p:stCondLst>
                                    <p:cond delay="0"/>
                                  </p:stCondLst>
                                  <p:childTnLst>
                                    <p:animEffect transition="out" filter="fade">
                                      <p:cBhvr>
                                        <p:cTn id="105" dur="500"/>
                                        <p:tgtEl>
                                          <p:spTgt spid="28"/>
                                        </p:tgtEl>
                                      </p:cBhvr>
                                    </p:animEffect>
                                    <p:set>
                                      <p:cBhvr>
                                        <p:cTn id="106" dur="1" fill="hold">
                                          <p:stCondLst>
                                            <p:cond delay="499"/>
                                          </p:stCondLst>
                                        </p:cTn>
                                        <p:tgtEl>
                                          <p:spTgt spid="28"/>
                                        </p:tgtEl>
                                        <p:attrNameLst>
                                          <p:attrName>style.visibility</p:attrName>
                                        </p:attrNameLst>
                                      </p:cBhvr>
                                      <p:to>
                                        <p:strVal val="hidden"/>
                                      </p:to>
                                    </p:set>
                                  </p:childTnLst>
                                </p:cTn>
                              </p:par>
                              <p:par>
                                <p:cTn id="107" presetID="10" presetClass="exit" presetSubtype="0" fill="hold" nodeType="withEffect">
                                  <p:stCondLst>
                                    <p:cond delay="0"/>
                                  </p:stCondLst>
                                  <p:childTnLst>
                                    <p:animEffect transition="out" filter="fade">
                                      <p:cBhvr>
                                        <p:cTn id="108" dur="500"/>
                                        <p:tgtEl>
                                          <p:spTgt spid="35"/>
                                        </p:tgtEl>
                                      </p:cBhvr>
                                    </p:animEffect>
                                    <p:set>
                                      <p:cBhvr>
                                        <p:cTn id="109" dur="1" fill="hold">
                                          <p:stCondLst>
                                            <p:cond delay="499"/>
                                          </p:stCondLst>
                                        </p:cTn>
                                        <p:tgtEl>
                                          <p:spTgt spid="35"/>
                                        </p:tgtEl>
                                        <p:attrNameLst>
                                          <p:attrName>style.visibility</p:attrName>
                                        </p:attrNameLst>
                                      </p:cBhvr>
                                      <p:to>
                                        <p:strVal val="hidden"/>
                                      </p:to>
                                    </p:set>
                                  </p:childTnLst>
                                </p:cTn>
                              </p:par>
                              <p:par>
                                <p:cTn id="110" presetID="10" presetClass="entr" presetSubtype="0" fill="hold" nodeType="withEffect">
                                  <p:stCondLst>
                                    <p:cond delay="0"/>
                                  </p:stCondLst>
                                  <p:childTnLst>
                                    <p:set>
                                      <p:cBhvr>
                                        <p:cTn id="111" dur="1" fill="hold">
                                          <p:stCondLst>
                                            <p:cond delay="0"/>
                                          </p:stCondLst>
                                        </p:cTn>
                                        <p:tgtEl>
                                          <p:spTgt spid="36"/>
                                        </p:tgtEl>
                                        <p:attrNameLst>
                                          <p:attrName>style.visibility</p:attrName>
                                        </p:attrNameLst>
                                      </p:cBhvr>
                                      <p:to>
                                        <p:strVal val="visible"/>
                                      </p:to>
                                    </p:set>
                                    <p:animEffect transition="in" filter="fade">
                                      <p:cBhvr>
                                        <p:cTn id="112" dur="500"/>
                                        <p:tgtEl>
                                          <p:spTgt spid="3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21"/>
                                        </p:tgtEl>
                                        <p:attrNameLst>
                                          <p:attrName>style.visibility</p:attrName>
                                        </p:attrNameLst>
                                      </p:cBhvr>
                                      <p:to>
                                        <p:strVal val="visible"/>
                                      </p:to>
                                    </p:set>
                                    <p:animEffect transition="in" filter="fade">
                                      <p:cBhvr>
                                        <p:cTn id="117" dur="500"/>
                                        <p:tgtEl>
                                          <p:spTgt spid="21"/>
                                        </p:tgtEl>
                                      </p:cBhvr>
                                    </p:animEffect>
                                  </p:childTnLst>
                                </p:cTn>
                              </p:par>
                              <p:par>
                                <p:cTn id="118" presetID="10" presetClass="exit" presetSubtype="0" fill="hold" grpId="1" nodeType="withEffect">
                                  <p:stCondLst>
                                    <p:cond delay="0"/>
                                  </p:stCondLst>
                                  <p:childTnLst>
                                    <p:animEffect transition="out" filter="fade">
                                      <p:cBhvr>
                                        <p:cTn id="119" dur="500"/>
                                        <p:tgtEl>
                                          <p:spTgt spid="40"/>
                                        </p:tgtEl>
                                      </p:cBhvr>
                                    </p:animEffect>
                                    <p:set>
                                      <p:cBhvr>
                                        <p:cTn id="120" dur="1" fill="hold">
                                          <p:stCondLst>
                                            <p:cond delay="499"/>
                                          </p:stCondLst>
                                        </p:cTn>
                                        <p:tgtEl>
                                          <p:spTgt spid="40"/>
                                        </p:tgtEl>
                                        <p:attrNameLst>
                                          <p:attrName>style.visibility</p:attrName>
                                        </p:attrNameLst>
                                      </p:cBhvr>
                                      <p:to>
                                        <p:strVal val="hidden"/>
                                      </p:to>
                                    </p:set>
                                  </p:childTnLst>
                                </p:cTn>
                              </p:par>
                              <p:par>
                                <p:cTn id="121" presetID="10" presetClass="exit" presetSubtype="0" fill="hold" nodeType="withEffect">
                                  <p:stCondLst>
                                    <p:cond delay="0"/>
                                  </p:stCondLst>
                                  <p:childTnLst>
                                    <p:animEffect transition="out" filter="fade">
                                      <p:cBhvr>
                                        <p:cTn id="122" dur="500"/>
                                        <p:tgtEl>
                                          <p:spTgt spid="27"/>
                                        </p:tgtEl>
                                      </p:cBhvr>
                                    </p:animEffect>
                                    <p:set>
                                      <p:cBhvr>
                                        <p:cTn id="123" dur="1" fill="hold">
                                          <p:stCondLst>
                                            <p:cond delay="499"/>
                                          </p:stCondLst>
                                        </p:cTn>
                                        <p:tgtEl>
                                          <p:spTgt spid="27"/>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36"/>
                                        </p:tgtEl>
                                      </p:cBhvr>
                                    </p:animEffect>
                                    <p:set>
                                      <p:cBhvr>
                                        <p:cTn id="126"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26" grpId="1"/>
      <p:bldP spid="34" grpId="0"/>
      <p:bldP spid="34" grpId="1"/>
      <p:bldP spid="39" grpId="0"/>
      <p:bldP spid="39" grpId="1"/>
      <p:bldP spid="40" grpId="0"/>
      <p:bldP spid="40" grpId="1"/>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smtClean="0"/>
              <a:t>Apache &amp; DNS</a:t>
            </a:r>
            <a:endParaRPr lang="fr-FR" dirty="0"/>
          </a:p>
        </p:txBody>
      </p:sp>
      <p:sp>
        <p:nvSpPr>
          <p:cNvPr id="2" name="Espace réservé du contenu 1"/>
          <p:cNvSpPr>
            <a:spLocks noGrp="1"/>
          </p:cNvSpPr>
          <p:nvPr>
            <p:ph idx="1"/>
          </p:nvPr>
        </p:nvSpPr>
        <p:spPr>
          <a:xfrm>
            <a:off x="457200" y="1600200"/>
            <a:ext cx="8229600" cy="4853136"/>
          </a:xfrm>
        </p:spPr>
        <p:txBody>
          <a:bodyPr>
            <a:normAutofit fontScale="92500" lnSpcReduction="20000"/>
          </a:bodyPr>
          <a:lstStyle/>
          <a:p>
            <a:r>
              <a:rPr lang="fr-FR" sz="2800" dirty="0" smtClean="0"/>
              <a:t>Plusieurs noms de domaine peuvent renvoyer vers la même IP</a:t>
            </a:r>
          </a:p>
          <a:p>
            <a:endParaRPr lang="fr-FR" sz="2800" dirty="0"/>
          </a:p>
          <a:p>
            <a:r>
              <a:rPr lang="fr-FR" sz="2800" dirty="0" smtClean="0"/>
              <a:t>Le serveur web peut donc afficher des sites différents selon l’hôte demandé dans la requête</a:t>
            </a:r>
          </a:p>
          <a:p>
            <a:pPr lvl="1"/>
            <a:r>
              <a:rPr lang="fr-FR" sz="2400" dirty="0" smtClean="0"/>
              <a:t>Chez Apache, on appelle cela des « </a:t>
            </a:r>
            <a:r>
              <a:rPr lang="fr-FR" sz="2400" dirty="0" err="1" smtClean="0"/>
              <a:t>virtual</a:t>
            </a:r>
            <a:r>
              <a:rPr lang="fr-FR" sz="2400" dirty="0" smtClean="0"/>
              <a:t> hosts » (</a:t>
            </a:r>
            <a:r>
              <a:rPr lang="fr-FR" sz="2400" dirty="0" err="1" smtClean="0"/>
              <a:t>vhosts</a:t>
            </a:r>
            <a:r>
              <a:rPr lang="fr-FR" sz="2400" dirty="0" smtClean="0"/>
              <a:t>)</a:t>
            </a:r>
          </a:p>
          <a:p>
            <a:pPr lvl="1"/>
            <a:r>
              <a:rPr lang="fr-FR" sz="2400" dirty="0" smtClean="0"/>
              <a:t>Pour gérer cela, vous devez avoir accès à la configuration du serveur web. Ce qui n’est pas toujours le cas lorsque vous souscrivez à un service « d’hébergement web ».</a:t>
            </a:r>
          </a:p>
          <a:p>
            <a:pPr marL="0" indent="0">
              <a:buNone/>
            </a:pPr>
            <a:endParaRPr lang="fr-FR" sz="2800" dirty="0"/>
          </a:p>
          <a:p>
            <a:r>
              <a:rPr lang="fr-FR" sz="2800" dirty="0" smtClean="0"/>
              <a:t>Pour avoir un « bon » site, il est utile de lui choisir un nom de domaine pertinent</a:t>
            </a:r>
          </a:p>
          <a:p>
            <a:pPr lvl="1"/>
            <a:r>
              <a:rPr lang="fr-FR" sz="2400" dirty="0" smtClean="0"/>
              <a:t>Les certificats pour mettre du HTTPS </a:t>
            </a:r>
            <a:r>
              <a:rPr lang="fr-FR" sz="2400" smtClean="0"/>
              <a:t>se basant </a:t>
            </a:r>
            <a:r>
              <a:rPr lang="fr-FR" sz="2400" dirty="0" smtClean="0"/>
              <a:t>sur les noms de domaine, et pas sur les IP</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31</a:t>
            </a:fld>
            <a:endParaRPr lang="fr-BE"/>
          </a:p>
        </p:txBody>
      </p:sp>
    </p:spTree>
    <p:extLst>
      <p:ext uri="{BB962C8B-B14F-4D97-AF65-F5344CB8AC3E}">
        <p14:creationId xmlns:p14="http://schemas.microsoft.com/office/powerpoint/2010/main" val="56452077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smtClean="0"/>
              <a:t>PHP est une extension à côté de Apache</a:t>
            </a:r>
          </a:p>
          <a:p>
            <a:pPr lvl="1"/>
            <a:r>
              <a:rPr lang="fr-FR" sz="2400" dirty="0" smtClean="0"/>
              <a:t>Apache configuré pour appeler PHP lorsqu’il</a:t>
            </a:r>
            <a:br>
              <a:rPr lang="fr-FR" sz="2400" dirty="0" smtClean="0"/>
            </a:br>
            <a:r>
              <a:rPr lang="fr-FR" sz="2400" dirty="0" smtClean="0"/>
              <a:t>voit passer une requête terminant par « .</a:t>
            </a:r>
            <a:r>
              <a:rPr lang="fr-FR" sz="2400" dirty="0" err="1" smtClean="0"/>
              <a:t>php</a:t>
            </a:r>
            <a:r>
              <a:rPr lang="fr-FR" sz="2400" dirty="0" smtClean="0"/>
              <a:t> »</a:t>
            </a:r>
          </a:p>
          <a:p>
            <a:pPr lvl="1"/>
            <a:r>
              <a:rPr lang="fr-FR" sz="2400" dirty="0" smtClean="0"/>
              <a:t>PHP traite le fichier en question, et produit</a:t>
            </a:r>
            <a:br>
              <a:rPr lang="fr-FR" sz="2400" dirty="0" smtClean="0"/>
            </a:br>
            <a:r>
              <a:rPr lang="fr-FR" sz="2400" dirty="0" smtClean="0"/>
              <a:t>une réponse renvoyée par Apache</a:t>
            </a:r>
          </a:p>
        </p:txBody>
      </p:sp>
      <p:sp>
        <p:nvSpPr>
          <p:cNvPr id="5" name="Titre 4"/>
          <p:cNvSpPr>
            <a:spLocks noGrp="1"/>
          </p:cNvSpPr>
          <p:nvPr>
            <p:ph type="title"/>
          </p:nvPr>
        </p:nvSpPr>
        <p:spPr/>
        <p:txBody>
          <a:bodyPr/>
          <a:lstStyle/>
          <a:p>
            <a:r>
              <a:rPr lang="fr-FR" dirty="0" smtClean="0"/>
              <a:t>Apache &amp; PHP</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347864" y="3933056"/>
            <a:ext cx="1570484" cy="369332"/>
          </a:xfrm>
          <a:prstGeom prst="rect">
            <a:avLst/>
          </a:prstGeom>
          <a:noFill/>
        </p:spPr>
        <p:txBody>
          <a:bodyPr wrap="square" rtlCol="0">
            <a:spAutoFit/>
          </a:bodyPr>
          <a:lstStyle/>
          <a:p>
            <a:r>
              <a:rPr lang="fr-FR" dirty="0" smtClean="0"/>
              <a:t>GET </a:t>
            </a:r>
            <a:r>
              <a:rPr lang="fr-FR" dirty="0" err="1" smtClean="0"/>
              <a:t>page.php</a:t>
            </a:r>
            <a:endParaRPr lang="fr-FR" dirty="0"/>
          </a:p>
        </p:txBody>
      </p:sp>
      <p:grpSp>
        <p:nvGrpSpPr>
          <p:cNvPr id="24" name="Groupe 23"/>
          <p:cNvGrpSpPr/>
          <p:nvPr/>
        </p:nvGrpSpPr>
        <p:grpSpPr>
          <a:xfrm>
            <a:off x="7585789" y="1916832"/>
            <a:ext cx="1162675" cy="1872208"/>
            <a:chOff x="7585789" y="2924944"/>
            <a:chExt cx="1162675" cy="1872208"/>
          </a:xfrm>
        </p:grpSpPr>
        <p:sp>
          <p:nvSpPr>
            <p:cNvPr id="19" name="Rectangle 18"/>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&lt;?</a:t>
              </a:r>
              <a:r>
                <a:rPr lang="fr-FR" sz="1600" dirty="0" err="1" smtClean="0">
                  <a:solidFill>
                    <a:schemeClr val="tx1"/>
                  </a:solidFill>
                </a:rPr>
                <a:t>php</a:t>
              </a:r>
              <a:endParaRPr lang="fr-FR" sz="1600" dirty="0" smtClean="0">
                <a:solidFill>
                  <a:schemeClr val="tx1"/>
                </a:solidFill>
              </a:endParaRPr>
            </a:p>
            <a:p>
              <a:r>
                <a:rPr lang="fr-FR" sz="1600" dirty="0" err="1" smtClean="0">
                  <a:solidFill>
                    <a:schemeClr val="tx1"/>
                  </a:solidFill>
                </a:rPr>
                <a:t>echo</a:t>
              </a:r>
              <a:r>
                <a:rPr lang="fr-FR" sz="1600" dirty="0" smtClean="0">
                  <a:solidFill>
                    <a:schemeClr val="tx1"/>
                  </a:solidFill>
                </a:rPr>
                <a:t> </a:t>
              </a:r>
              <a:r>
                <a:rPr lang="fr-FR" sz="1600" dirty="0">
                  <a:solidFill>
                    <a:schemeClr val="tx1"/>
                  </a:solidFill>
                </a:rPr>
                <a:t>"</a:t>
              </a:r>
              <a:r>
                <a:rPr lang="fr-FR" sz="1600" dirty="0" smtClean="0">
                  <a:solidFill>
                    <a:schemeClr val="tx1"/>
                  </a:solidFill>
                </a:rPr>
                <a:t>B";</a:t>
              </a:r>
            </a:p>
            <a:p>
              <a:r>
                <a:rPr lang="fr-FR" sz="1600" dirty="0" smtClean="0">
                  <a:solidFill>
                    <a:schemeClr val="tx1"/>
                  </a:solidFill>
                </a:rPr>
                <a:t>?&gt;</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585789" y="4375058"/>
              <a:ext cx="1162675" cy="422094"/>
            </a:xfrm>
            <a:prstGeom prst="rect">
              <a:avLst/>
            </a:prstGeom>
            <a:noFill/>
          </p:spPr>
          <p:txBody>
            <a:bodyPr wrap="square" rtlCol="0">
              <a:spAutoFit/>
            </a:bodyPr>
            <a:lstStyle/>
            <a:p>
              <a:pPr algn="ctr"/>
              <a:r>
                <a:rPr lang="fr-FR" dirty="0" err="1" smtClean="0"/>
                <a:t>page.php</a:t>
              </a:r>
              <a:endParaRPr lang="fr-FR" dirty="0"/>
            </a:p>
          </p:txBody>
        </p:sp>
      </p:grpSp>
      <p:cxnSp>
        <p:nvCxnSpPr>
          <p:cNvPr id="25" name="Connecteur droit avec flèche 24"/>
          <p:cNvCxnSpPr>
            <a:stCxn id="13" idx="3"/>
            <a:endCxn id="19" idx="1"/>
          </p:cNvCxnSpPr>
          <p:nvPr/>
        </p:nvCxnSpPr>
        <p:spPr>
          <a:xfrm flipV="1">
            <a:off x="6783129" y="2606052"/>
            <a:ext cx="874668" cy="1785764"/>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smtClean="0"/>
              <a:t>GET </a:t>
            </a:r>
            <a:r>
              <a:rPr lang="fr-FR" dirty="0" err="1" smtClean="0"/>
              <a:t>page.php</a:t>
            </a:r>
            <a:endParaRPr lang="fr-FR" dirty="0"/>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475656" y="4139788"/>
            <a:ext cx="1008112" cy="369332"/>
          </a:xfrm>
          <a:prstGeom prst="rect">
            <a:avLst/>
          </a:prstGeom>
          <a:noFill/>
        </p:spPr>
        <p:txBody>
          <a:bodyPr wrap="square" rtlCol="0">
            <a:spAutoFit/>
          </a:bodyPr>
          <a:lstStyle/>
          <a:p>
            <a:pPr algn="ctr"/>
            <a:r>
              <a:rPr lang="fr-FR" dirty="0" smtClean="0"/>
              <a:t>B</a:t>
            </a:r>
            <a:endParaRPr lang="fr-FR" dirty="0"/>
          </a:p>
        </p:txBody>
      </p:sp>
      <p:grpSp>
        <p:nvGrpSpPr>
          <p:cNvPr id="29" name="Groupe 28"/>
          <p:cNvGrpSpPr/>
          <p:nvPr/>
        </p:nvGrpSpPr>
        <p:grpSpPr>
          <a:xfrm>
            <a:off x="5220072" y="5651956"/>
            <a:ext cx="1152128" cy="657364"/>
            <a:chOff x="3779912" y="4149080"/>
            <a:chExt cx="1152128" cy="657364"/>
          </a:xfrm>
        </p:grpSpPr>
        <p:pic>
          <p:nvPicPr>
            <p:cNvPr id="30" name="Image 29"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1" name="ZoneTexte 30"/>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pic>
        <p:nvPicPr>
          <p:cNvPr id="32" name="Image 31" descr="php-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pic>
        <p:nvPicPr>
          <p:cNvPr id="33" name="Image 32" descr="php-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34892" y="3861048"/>
            <a:ext cx="664468" cy="664468"/>
          </a:xfrm>
          <a:prstGeom prst="rect">
            <a:avLst/>
          </a:prstGeom>
        </p:spPr>
      </p:pic>
      <p:grpSp>
        <p:nvGrpSpPr>
          <p:cNvPr id="35" name="Groupe 34"/>
          <p:cNvGrpSpPr/>
          <p:nvPr/>
        </p:nvGrpSpPr>
        <p:grpSpPr>
          <a:xfrm>
            <a:off x="7596336" y="4725144"/>
            <a:ext cx="1162675" cy="1872208"/>
            <a:chOff x="7585789" y="2924944"/>
            <a:chExt cx="1162675" cy="1872208"/>
          </a:xfrm>
        </p:grpSpPr>
        <p:sp>
          <p:nvSpPr>
            <p:cNvPr id="36" name="Rectangle 35"/>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B</a:t>
              </a:r>
            </a:p>
            <a:p>
              <a:r>
                <a:rPr lang="fr-FR" sz="1600" dirty="0" smtClean="0">
                  <a:solidFill>
                    <a:schemeClr val="tx1"/>
                  </a:solidFill>
                </a:rPr>
                <a:t>&lt;/html&gt;</a:t>
              </a:r>
              <a:endParaRPr lang="fr-FR" sz="1600" dirty="0">
                <a:solidFill>
                  <a:schemeClr val="tx1"/>
                </a:solidFill>
              </a:endParaRPr>
            </a:p>
          </p:txBody>
        </p:sp>
        <p:sp>
          <p:nvSpPr>
            <p:cNvPr id="37" name="ZoneTexte 36"/>
            <p:cNvSpPr txBox="1"/>
            <p:nvPr/>
          </p:nvSpPr>
          <p:spPr>
            <a:xfrm>
              <a:off x="7585789" y="4375058"/>
              <a:ext cx="1162675" cy="422094"/>
            </a:xfrm>
            <a:prstGeom prst="rect">
              <a:avLst/>
            </a:prstGeom>
            <a:noFill/>
          </p:spPr>
          <p:txBody>
            <a:bodyPr wrap="square" rtlCol="0">
              <a:spAutoFit/>
            </a:bodyPr>
            <a:lstStyle/>
            <a:p>
              <a:pPr algn="ctr"/>
              <a:r>
                <a:rPr lang="fr-FR" dirty="0" err="1" smtClean="0"/>
                <a:t>page.php</a:t>
              </a:r>
              <a:endParaRPr lang="fr-FR" dirty="0"/>
            </a:p>
          </p:txBody>
        </p:sp>
      </p:grpSp>
      <p:cxnSp>
        <p:nvCxnSpPr>
          <p:cNvPr id="38" name="Connecteur droit avec flèche 37"/>
          <p:cNvCxnSpPr>
            <a:stCxn id="36" idx="1"/>
            <a:endCxn id="13" idx="3"/>
          </p:cNvCxnSpPr>
          <p:nvPr/>
        </p:nvCxnSpPr>
        <p:spPr>
          <a:xfrm flipH="1" flipV="1">
            <a:off x="6783129" y="4391816"/>
            <a:ext cx="885215" cy="1022548"/>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e 39"/>
          <p:cNvGrpSpPr/>
          <p:nvPr/>
        </p:nvGrpSpPr>
        <p:grpSpPr>
          <a:xfrm>
            <a:off x="3559925" y="4666497"/>
            <a:ext cx="1162675" cy="1872208"/>
            <a:chOff x="7585789" y="2924944"/>
            <a:chExt cx="1162675" cy="1872208"/>
          </a:xfrm>
        </p:grpSpPr>
        <p:sp>
          <p:nvSpPr>
            <p:cNvPr id="41" name="Rectangle 40"/>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B</a:t>
              </a:r>
            </a:p>
            <a:p>
              <a:r>
                <a:rPr lang="fr-FR" sz="1600" dirty="0" smtClean="0">
                  <a:solidFill>
                    <a:schemeClr val="tx1"/>
                  </a:solidFill>
                </a:rPr>
                <a:t>&lt;/html&gt;</a:t>
              </a:r>
              <a:endParaRPr lang="fr-FR" sz="1600" dirty="0">
                <a:solidFill>
                  <a:schemeClr val="tx1"/>
                </a:solidFill>
              </a:endParaRPr>
            </a:p>
          </p:txBody>
        </p:sp>
        <p:sp>
          <p:nvSpPr>
            <p:cNvPr id="42" name="ZoneTexte 41"/>
            <p:cNvSpPr txBox="1"/>
            <p:nvPr/>
          </p:nvSpPr>
          <p:spPr>
            <a:xfrm>
              <a:off x="7585789" y="4375058"/>
              <a:ext cx="1162675" cy="422094"/>
            </a:xfrm>
            <a:prstGeom prst="rect">
              <a:avLst/>
            </a:prstGeom>
            <a:noFill/>
          </p:spPr>
          <p:txBody>
            <a:bodyPr wrap="square" rtlCol="0">
              <a:spAutoFit/>
            </a:bodyPr>
            <a:lstStyle/>
            <a:p>
              <a:pPr algn="ctr"/>
              <a:r>
                <a:rPr lang="fr-FR" dirty="0" err="1" smtClean="0"/>
                <a:t>page.php</a:t>
              </a:r>
              <a:endParaRPr lang="fr-FR" dirty="0"/>
            </a:p>
          </p:txBody>
        </p:sp>
      </p:grpSp>
      <p:sp>
        <p:nvSpPr>
          <p:cNvPr id="14" name="Espace réservé du numéro de diapositive 13"/>
          <p:cNvSpPr>
            <a:spLocks noGrp="1"/>
          </p:cNvSpPr>
          <p:nvPr>
            <p:ph type="sldNum" sz="quarter" idx="12"/>
          </p:nvPr>
        </p:nvSpPr>
        <p:spPr/>
        <p:txBody>
          <a:bodyPr/>
          <a:lstStyle/>
          <a:p>
            <a:fld id="{CF4668DC-857F-487D-BFFA-8C0CA5037977}" type="slidenum">
              <a:rPr lang="fr-BE" smtClean="0"/>
              <a:t>32</a:t>
            </a:fld>
            <a:endParaRPr lang="fr-BE"/>
          </a:p>
        </p:txBody>
      </p:sp>
    </p:spTree>
    <p:extLst>
      <p:ext uri="{BB962C8B-B14F-4D97-AF65-F5344CB8AC3E}">
        <p14:creationId xmlns:p14="http://schemas.microsoft.com/office/powerpoint/2010/main" val="14629863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fade">
                                      <p:cBhvr>
                                        <p:cTn id="39" dur="500"/>
                                        <p:tgtEl>
                                          <p:spTgt spid="35"/>
                                        </p:tgtEl>
                                      </p:cBhvr>
                                    </p:animEffec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5"/>
                                        </p:tgtEl>
                                      </p:cBhvr>
                                    </p:animEffect>
                                    <p:set>
                                      <p:cBhvr>
                                        <p:cTn id="45" dur="1" fill="hold">
                                          <p:stCondLst>
                                            <p:cond delay="499"/>
                                          </p:stCondLst>
                                        </p:cTn>
                                        <p:tgtEl>
                                          <p:spTgt spid="2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xit" presetSubtype="0" fill="hold" nodeType="clickEffect">
                                  <p:stCondLst>
                                    <p:cond delay="0"/>
                                  </p:stCondLst>
                                  <p:childTnLst>
                                    <p:animEffect transition="out" filter="fade">
                                      <p:cBhvr>
                                        <p:cTn id="54" dur="500"/>
                                        <p:tgtEl>
                                          <p:spTgt spid="33"/>
                                        </p:tgtEl>
                                      </p:cBhvr>
                                    </p:animEffect>
                                    <p:set>
                                      <p:cBhvr>
                                        <p:cTn id="55" dur="1" fill="hold">
                                          <p:stCondLst>
                                            <p:cond delay="499"/>
                                          </p:stCondLst>
                                        </p:cTn>
                                        <p:tgtEl>
                                          <p:spTgt spid="33"/>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35"/>
                                        </p:tgtEl>
                                      </p:cBhvr>
                                    </p:animEffect>
                                    <p:set>
                                      <p:cBhvr>
                                        <p:cTn id="58" dur="1" fill="hold">
                                          <p:stCondLst>
                                            <p:cond delay="499"/>
                                          </p:stCondLst>
                                        </p:cTn>
                                        <p:tgtEl>
                                          <p:spTgt spid="35"/>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38"/>
                                        </p:tgtEl>
                                      </p:cBhvr>
                                    </p:animEffect>
                                    <p:set>
                                      <p:cBhvr>
                                        <p:cTn id="61" dur="1" fill="hold">
                                          <p:stCondLst>
                                            <p:cond delay="499"/>
                                          </p:stCondLst>
                                        </p:cTn>
                                        <p:tgtEl>
                                          <p:spTgt spid="38"/>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500"/>
                                        <p:tgtEl>
                                          <p:spTgt spid="40"/>
                                        </p:tgtEl>
                                      </p:cBhvr>
                                    </p:animEffect>
                                  </p:childTnLst>
                                </p:cTn>
                              </p:par>
                              <p:par>
                                <p:cTn id="65" presetID="10"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xit" presetSubtype="0" fill="hold" nodeType="clickEffect">
                                  <p:stCondLst>
                                    <p:cond delay="0"/>
                                  </p:stCondLst>
                                  <p:childTnLst>
                                    <p:animEffect transition="out" filter="fade">
                                      <p:cBhvr>
                                        <p:cTn id="71" dur="500"/>
                                        <p:tgtEl>
                                          <p:spTgt spid="40"/>
                                        </p:tgtEl>
                                      </p:cBhvr>
                                    </p:animEffect>
                                    <p:set>
                                      <p:cBhvr>
                                        <p:cTn id="72" dur="1" fill="hold">
                                          <p:stCondLst>
                                            <p:cond delay="499"/>
                                          </p:stCondLst>
                                        </p:cTn>
                                        <p:tgtEl>
                                          <p:spTgt spid="4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27"/>
                                        </p:tgtEl>
                                      </p:cBhvr>
                                    </p:animEffect>
                                    <p:set>
                                      <p:cBhvr>
                                        <p:cTn id="75" dur="1" fill="hold">
                                          <p:stCondLst>
                                            <p:cond delay="499"/>
                                          </p:stCondLst>
                                        </p:cTn>
                                        <p:tgtEl>
                                          <p:spTgt spid="27"/>
                                        </p:tgtEl>
                                        <p:attrNameLst>
                                          <p:attrName>style.visibility</p:attrName>
                                        </p:attrNameLst>
                                      </p:cBhvr>
                                      <p:to>
                                        <p:strVal val="hidden"/>
                                      </p:to>
                                    </p:set>
                                  </p:childTnLst>
                                </p:cTn>
                              </p:par>
                              <p:par>
                                <p:cTn id="76" presetID="10" presetClass="entr" presetSubtype="0"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fade">
                                      <p:cBhvr>
                                        <p:cTn id="7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3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p:txBody>
          <a:bodyPr>
            <a:normAutofit/>
          </a:bodyPr>
          <a:lstStyle/>
          <a:p>
            <a:r>
              <a:rPr lang="fr-FR" sz="2800" dirty="0" smtClean="0"/>
              <a:t>CGI : Common Gateway Interface</a:t>
            </a:r>
          </a:p>
          <a:p>
            <a:pPr lvl="1"/>
            <a:r>
              <a:rPr lang="fr-FR" sz="2000" dirty="0" smtClean="0"/>
              <a:t>Des outils autres que PHP peuvent être appelés par les</a:t>
            </a:r>
            <a:br>
              <a:rPr lang="fr-FR" sz="2000" dirty="0" smtClean="0"/>
            </a:br>
            <a:r>
              <a:rPr lang="fr-FR" sz="2000" dirty="0" smtClean="0"/>
              <a:t>serveurs web</a:t>
            </a:r>
          </a:p>
          <a:p>
            <a:pPr lvl="1"/>
            <a:r>
              <a:rPr lang="fr-FR" sz="2000" dirty="0" smtClean="0"/>
              <a:t>CGI est un standard pour envoyer les requêtes aux</a:t>
            </a:r>
            <a:br>
              <a:rPr lang="fr-FR" sz="2000" dirty="0" smtClean="0"/>
            </a:br>
            <a:r>
              <a:rPr lang="fr-FR" sz="2000" dirty="0" smtClean="0"/>
              <a:t>autres outils, et lire leurs réponses</a:t>
            </a:r>
          </a:p>
        </p:txBody>
      </p:sp>
      <p:sp>
        <p:nvSpPr>
          <p:cNvPr id="5" name="Titre 4"/>
          <p:cNvSpPr>
            <a:spLocks noGrp="1"/>
          </p:cNvSpPr>
          <p:nvPr>
            <p:ph type="title"/>
          </p:nvPr>
        </p:nvSpPr>
        <p:spPr/>
        <p:txBody>
          <a:bodyPr/>
          <a:lstStyle/>
          <a:p>
            <a:r>
              <a:rPr lang="fr-FR" dirty="0" smtClean="0"/>
              <a:t>Apache &amp; CGI</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347864" y="3933056"/>
            <a:ext cx="1570484" cy="369332"/>
          </a:xfrm>
          <a:prstGeom prst="rect">
            <a:avLst/>
          </a:prstGeom>
          <a:noFill/>
        </p:spPr>
        <p:txBody>
          <a:bodyPr wrap="square" rtlCol="0">
            <a:spAutoFit/>
          </a:bodyPr>
          <a:lstStyle/>
          <a:p>
            <a:r>
              <a:rPr lang="fr-FR" dirty="0" smtClean="0"/>
              <a:t>GET </a:t>
            </a:r>
            <a:r>
              <a:rPr lang="fr-FR" dirty="0" err="1" smtClean="0"/>
              <a:t>page.xyz</a:t>
            </a:r>
            <a:endParaRPr lang="fr-FR" dirty="0"/>
          </a:p>
        </p:txBody>
      </p:sp>
      <p:grpSp>
        <p:nvGrpSpPr>
          <p:cNvPr id="24" name="Groupe 23"/>
          <p:cNvGrpSpPr/>
          <p:nvPr/>
        </p:nvGrpSpPr>
        <p:grpSpPr>
          <a:xfrm>
            <a:off x="7585789" y="1916832"/>
            <a:ext cx="1162675" cy="1819446"/>
            <a:chOff x="7585789" y="2924944"/>
            <a:chExt cx="1162675" cy="1819446"/>
          </a:xfrm>
        </p:grpSpPr>
        <p:sp>
          <p:nvSpPr>
            <p:cNvPr id="19" name="Rectangle 18"/>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mr-IN" sz="1600" dirty="0" smtClean="0">
                  <a:solidFill>
                    <a:schemeClr val="tx1"/>
                  </a:solidFill>
                </a:rPr>
                <a:t>…</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585789" y="4375058"/>
              <a:ext cx="1162675" cy="369332"/>
            </a:xfrm>
            <a:prstGeom prst="rect">
              <a:avLst/>
            </a:prstGeom>
            <a:noFill/>
          </p:spPr>
          <p:txBody>
            <a:bodyPr wrap="square" rtlCol="0">
              <a:spAutoFit/>
            </a:bodyPr>
            <a:lstStyle/>
            <a:p>
              <a:pPr algn="ctr"/>
              <a:r>
                <a:rPr lang="fr-FR" dirty="0" err="1" smtClean="0"/>
                <a:t>page.xyz</a:t>
              </a:r>
              <a:endParaRPr lang="fr-FR" dirty="0"/>
            </a:p>
          </p:txBody>
        </p:sp>
      </p:grpSp>
      <p:cxnSp>
        <p:nvCxnSpPr>
          <p:cNvPr id="25" name="Connecteur droit avec flèche 24"/>
          <p:cNvCxnSpPr>
            <a:stCxn id="13" idx="3"/>
            <a:endCxn id="19" idx="1"/>
          </p:cNvCxnSpPr>
          <p:nvPr/>
        </p:nvCxnSpPr>
        <p:spPr>
          <a:xfrm flipV="1">
            <a:off x="6783129" y="2606052"/>
            <a:ext cx="874668" cy="1785764"/>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429000"/>
            <a:ext cx="1570484" cy="369332"/>
          </a:xfrm>
          <a:prstGeom prst="rect">
            <a:avLst/>
          </a:prstGeom>
          <a:noFill/>
        </p:spPr>
        <p:txBody>
          <a:bodyPr wrap="square" rtlCol="0">
            <a:spAutoFit/>
          </a:bodyPr>
          <a:lstStyle/>
          <a:p>
            <a:pPr algn="ctr"/>
            <a:r>
              <a:rPr lang="fr-FR" dirty="0" smtClean="0"/>
              <a:t>GET </a:t>
            </a:r>
            <a:r>
              <a:rPr lang="fr-FR" dirty="0" err="1" smtClean="0"/>
              <a:t>page.xyz</a:t>
            </a:r>
            <a:endParaRPr lang="fr-FR" dirty="0"/>
          </a:p>
        </p:txBody>
      </p:sp>
      <p:cxnSp>
        <p:nvCxnSpPr>
          <p:cNvPr id="27" name="Connecteur droit avec flèche 26"/>
          <p:cNvCxnSpPr/>
          <p:nvPr/>
        </p:nvCxnSpPr>
        <p:spPr>
          <a:xfrm flipH="1">
            <a:off x="2521083" y="4581128"/>
            <a:ext cx="3203049"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 name="ZoneTexte 33"/>
          <p:cNvSpPr txBox="1"/>
          <p:nvPr/>
        </p:nvSpPr>
        <p:spPr>
          <a:xfrm>
            <a:off x="1475656" y="4139788"/>
            <a:ext cx="1008112" cy="369332"/>
          </a:xfrm>
          <a:prstGeom prst="rect">
            <a:avLst/>
          </a:prstGeom>
          <a:noFill/>
        </p:spPr>
        <p:txBody>
          <a:bodyPr wrap="square" rtlCol="0">
            <a:spAutoFit/>
          </a:bodyPr>
          <a:lstStyle/>
          <a:p>
            <a:pPr algn="ctr"/>
            <a:r>
              <a:rPr lang="fr-FR" dirty="0" smtClean="0"/>
              <a:t>Hello</a:t>
            </a:r>
            <a:endParaRPr lang="fr-FR" dirty="0"/>
          </a:p>
        </p:txBody>
      </p:sp>
      <p:grpSp>
        <p:nvGrpSpPr>
          <p:cNvPr id="29" name="Groupe 28"/>
          <p:cNvGrpSpPr/>
          <p:nvPr/>
        </p:nvGrpSpPr>
        <p:grpSpPr>
          <a:xfrm>
            <a:off x="5220072" y="5651956"/>
            <a:ext cx="1152128" cy="657364"/>
            <a:chOff x="3779912" y="4149080"/>
            <a:chExt cx="1152128" cy="657364"/>
          </a:xfrm>
        </p:grpSpPr>
        <p:pic>
          <p:nvPicPr>
            <p:cNvPr id="30" name="Image 29"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1" name="ZoneTexte 30"/>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grpSp>
        <p:nvGrpSpPr>
          <p:cNvPr id="35" name="Groupe 34"/>
          <p:cNvGrpSpPr/>
          <p:nvPr/>
        </p:nvGrpSpPr>
        <p:grpSpPr>
          <a:xfrm>
            <a:off x="7596336" y="4725144"/>
            <a:ext cx="1162675" cy="1819446"/>
            <a:chOff x="7585789" y="2924944"/>
            <a:chExt cx="1162675" cy="1819446"/>
          </a:xfrm>
        </p:grpSpPr>
        <p:sp>
          <p:nvSpPr>
            <p:cNvPr id="36" name="Rectangle 35"/>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Hello</a:t>
              </a:r>
            </a:p>
            <a:p>
              <a:r>
                <a:rPr lang="fr-FR" sz="1600" dirty="0" smtClean="0">
                  <a:solidFill>
                    <a:schemeClr val="tx1"/>
                  </a:solidFill>
                </a:rPr>
                <a:t>&lt;/html&gt;</a:t>
              </a:r>
              <a:endParaRPr lang="fr-FR" sz="1600" dirty="0">
                <a:solidFill>
                  <a:schemeClr val="tx1"/>
                </a:solidFill>
              </a:endParaRPr>
            </a:p>
          </p:txBody>
        </p:sp>
        <p:sp>
          <p:nvSpPr>
            <p:cNvPr id="37" name="ZoneTexte 36"/>
            <p:cNvSpPr txBox="1"/>
            <p:nvPr/>
          </p:nvSpPr>
          <p:spPr>
            <a:xfrm>
              <a:off x="7585789" y="4375058"/>
              <a:ext cx="1162675" cy="369332"/>
            </a:xfrm>
            <a:prstGeom prst="rect">
              <a:avLst/>
            </a:prstGeom>
            <a:noFill/>
          </p:spPr>
          <p:txBody>
            <a:bodyPr wrap="square" rtlCol="0">
              <a:spAutoFit/>
            </a:bodyPr>
            <a:lstStyle/>
            <a:p>
              <a:pPr algn="ctr"/>
              <a:r>
                <a:rPr lang="fr-FR" dirty="0" err="1" smtClean="0"/>
                <a:t>page.xyz</a:t>
              </a:r>
              <a:endParaRPr lang="fr-FR" dirty="0"/>
            </a:p>
          </p:txBody>
        </p:sp>
      </p:grpSp>
      <p:cxnSp>
        <p:nvCxnSpPr>
          <p:cNvPr id="38" name="Connecteur droit avec flèche 37"/>
          <p:cNvCxnSpPr>
            <a:stCxn id="36" idx="1"/>
            <a:endCxn id="13" idx="3"/>
          </p:cNvCxnSpPr>
          <p:nvPr/>
        </p:nvCxnSpPr>
        <p:spPr>
          <a:xfrm flipH="1" flipV="1">
            <a:off x="6783129" y="4391816"/>
            <a:ext cx="885215" cy="1022548"/>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e 39"/>
          <p:cNvGrpSpPr/>
          <p:nvPr/>
        </p:nvGrpSpPr>
        <p:grpSpPr>
          <a:xfrm>
            <a:off x="3559925" y="4666497"/>
            <a:ext cx="1162675" cy="1819446"/>
            <a:chOff x="7585789" y="2924944"/>
            <a:chExt cx="1162675" cy="1819446"/>
          </a:xfrm>
        </p:grpSpPr>
        <p:sp>
          <p:nvSpPr>
            <p:cNvPr id="41" name="Rectangle 40"/>
            <p:cNvSpPr/>
            <p:nvPr/>
          </p:nvSpPr>
          <p:spPr>
            <a:xfrm>
              <a:off x="7657797" y="2924944"/>
              <a:ext cx="1018659" cy="137843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B</a:t>
              </a:r>
            </a:p>
            <a:p>
              <a:r>
                <a:rPr lang="fr-FR" sz="1600" dirty="0" smtClean="0">
                  <a:solidFill>
                    <a:schemeClr val="tx1"/>
                  </a:solidFill>
                </a:rPr>
                <a:t>&lt;/html&gt;</a:t>
              </a:r>
              <a:endParaRPr lang="fr-FR" sz="1600" dirty="0">
                <a:solidFill>
                  <a:schemeClr val="tx1"/>
                </a:solidFill>
              </a:endParaRPr>
            </a:p>
          </p:txBody>
        </p:sp>
        <p:sp>
          <p:nvSpPr>
            <p:cNvPr id="42" name="ZoneTexte 41"/>
            <p:cNvSpPr txBox="1"/>
            <p:nvPr/>
          </p:nvSpPr>
          <p:spPr>
            <a:xfrm>
              <a:off x="7585789" y="4375058"/>
              <a:ext cx="1162675" cy="369332"/>
            </a:xfrm>
            <a:prstGeom prst="rect">
              <a:avLst/>
            </a:prstGeom>
            <a:noFill/>
          </p:spPr>
          <p:txBody>
            <a:bodyPr wrap="square" rtlCol="0">
              <a:spAutoFit/>
            </a:bodyPr>
            <a:lstStyle/>
            <a:p>
              <a:pPr algn="ctr"/>
              <a:r>
                <a:rPr lang="fr-FR" dirty="0" err="1" smtClean="0"/>
                <a:t>page.xyz</a:t>
              </a:r>
              <a:endParaRPr lang="fr-FR" dirty="0"/>
            </a:p>
          </p:txBody>
        </p:sp>
      </p:grpSp>
      <p:sp>
        <p:nvSpPr>
          <p:cNvPr id="3" name="Rectangle à coins arrondis 2"/>
          <p:cNvSpPr/>
          <p:nvPr/>
        </p:nvSpPr>
        <p:spPr>
          <a:xfrm>
            <a:off x="7740352" y="3789040"/>
            <a:ext cx="864096" cy="792088"/>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CGI</a:t>
            </a:r>
            <a:endParaRPr lang="fr-FR" dirty="0"/>
          </a:p>
        </p:txBody>
      </p:sp>
      <p:sp>
        <p:nvSpPr>
          <p:cNvPr id="39" name="Rectangle à coins arrondis 38"/>
          <p:cNvSpPr/>
          <p:nvPr/>
        </p:nvSpPr>
        <p:spPr>
          <a:xfrm>
            <a:off x="6516216" y="5517232"/>
            <a:ext cx="864096" cy="792088"/>
          </a:xfrm>
          <a:prstGeom prst="roundRect">
            <a:avLst/>
          </a:prstGeom>
          <a:solidFill>
            <a:srgbClr val="FF66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dirty="0" smtClean="0"/>
              <a:t>CGI</a:t>
            </a:r>
            <a:endParaRPr lang="fr-FR" dirty="0"/>
          </a:p>
        </p:txBody>
      </p:sp>
      <p:sp>
        <p:nvSpPr>
          <p:cNvPr id="15" name="Espace réservé du numéro de diapositive 14"/>
          <p:cNvSpPr>
            <a:spLocks noGrp="1"/>
          </p:cNvSpPr>
          <p:nvPr>
            <p:ph type="sldNum" sz="quarter" idx="12"/>
          </p:nvPr>
        </p:nvSpPr>
        <p:spPr/>
        <p:txBody>
          <a:bodyPr/>
          <a:lstStyle/>
          <a:p>
            <a:fld id="{CF4668DC-857F-487D-BFFA-8C0CA5037977}" type="slidenum">
              <a:rPr lang="fr-BE" smtClean="0"/>
              <a:t>33</a:t>
            </a:fld>
            <a:endParaRPr lang="fr-BE"/>
          </a:p>
        </p:txBody>
      </p:sp>
    </p:spTree>
    <p:extLst>
      <p:ext uri="{BB962C8B-B14F-4D97-AF65-F5344CB8AC3E}">
        <p14:creationId xmlns:p14="http://schemas.microsoft.com/office/powerpoint/2010/main" val="182977202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Communications Client - Serveur</a:t>
            </a:r>
            <a:endParaRPr lang="fr-FR" dirty="0"/>
          </a:p>
        </p:txBody>
      </p:sp>
      <p:sp>
        <p:nvSpPr>
          <p:cNvPr id="3" name="Espace réservé du contenu 2"/>
          <p:cNvSpPr>
            <a:spLocks noGrp="1"/>
          </p:cNvSpPr>
          <p:nvPr>
            <p:ph idx="1"/>
          </p:nvPr>
        </p:nvSpPr>
        <p:spPr>
          <a:xfrm>
            <a:off x="457200" y="1600200"/>
            <a:ext cx="8229600" cy="4853136"/>
          </a:xfrm>
        </p:spPr>
        <p:txBody>
          <a:bodyPr>
            <a:normAutofit fontScale="92500" lnSpcReduction="10000"/>
          </a:bodyPr>
          <a:lstStyle/>
          <a:p>
            <a:pPr marL="0" indent="0">
              <a:buNone/>
            </a:pPr>
            <a:endParaRPr lang="fr-FR" dirty="0" smtClean="0"/>
          </a:p>
          <a:p>
            <a:r>
              <a:rPr lang="fr-FR" dirty="0" smtClean="0"/>
              <a:t>2 méthodes génériques d’envoi de données :</a:t>
            </a:r>
          </a:p>
          <a:p>
            <a:pPr lvl="1"/>
            <a:r>
              <a:rPr lang="fr-FR" b="1" dirty="0" smtClean="0"/>
              <a:t>GET</a:t>
            </a:r>
            <a:r>
              <a:rPr lang="fr-FR" dirty="0" smtClean="0"/>
              <a:t> : (</a:t>
            </a:r>
            <a:r>
              <a:rPr lang="fr-FR" dirty="0" err="1" smtClean="0"/>
              <a:t>Query</a:t>
            </a:r>
            <a:r>
              <a:rPr lang="fr-FR" dirty="0" smtClean="0"/>
              <a:t> String)</a:t>
            </a:r>
            <a:br>
              <a:rPr lang="fr-FR" dirty="0" smtClean="0"/>
            </a:br>
            <a:r>
              <a:rPr lang="fr-FR" dirty="0" smtClean="0"/>
              <a:t>Valeurs passées via l’URL par le navigateur</a:t>
            </a:r>
            <a:br>
              <a:rPr lang="fr-FR" dirty="0" smtClean="0"/>
            </a:br>
            <a:r>
              <a:rPr lang="fr-FR" sz="2400" i="1" dirty="0" smtClean="0"/>
              <a:t>[valeurs lisibles dans l’en-tête et dans les logs </a:t>
            </a:r>
            <a:r>
              <a:rPr lang="fr-FR" sz="2400" i="1" smtClean="0"/>
              <a:t>d’accès]</a:t>
            </a:r>
          </a:p>
          <a:p>
            <a:pPr lvl="2"/>
            <a:r>
              <a:rPr lang="fr-FR" sz="2000">
                <a:hlinkClick r:id="rId3"/>
              </a:rPr>
              <a:t>http://monsite.fr/mapage.php?var=truc&amp;nom=moi</a:t>
            </a:r>
            <a:endParaRPr lang="fr-FR" sz="2000" i="1" dirty="0" smtClean="0"/>
          </a:p>
          <a:p>
            <a:pPr lvl="1"/>
            <a:endParaRPr lang="fr-FR" dirty="0" smtClean="0"/>
          </a:p>
          <a:p>
            <a:pPr lvl="1"/>
            <a:r>
              <a:rPr lang="fr-FR" b="1" dirty="0" smtClean="0"/>
              <a:t>POST :</a:t>
            </a:r>
            <a:r>
              <a:rPr lang="fr-FR" dirty="0" smtClean="0"/>
              <a:t/>
            </a:r>
            <a:br>
              <a:rPr lang="fr-FR" dirty="0" smtClean="0"/>
            </a:br>
            <a:r>
              <a:rPr lang="fr-FR" dirty="0" smtClean="0"/>
              <a:t>On remplit un formulaire, et le navigateur envoie le formulaire dans le « body » de la requête HTTP</a:t>
            </a:r>
            <a:r>
              <a:rPr lang="fr-FR" dirty="0"/>
              <a:t/>
            </a:r>
            <a:br>
              <a:rPr lang="fr-FR" dirty="0"/>
            </a:br>
            <a:r>
              <a:rPr lang="fr-FR" sz="2400" i="1" dirty="0"/>
              <a:t>[valeurs lisibles </a:t>
            </a:r>
            <a:r>
              <a:rPr lang="fr-FR" sz="2400" i="1" dirty="0" smtClean="0"/>
              <a:t>si le « body » de la requête est </a:t>
            </a:r>
            <a:r>
              <a:rPr lang="fr-FR" sz="2400" i="1" smtClean="0"/>
              <a:t>accessible]</a:t>
            </a:r>
          </a:p>
          <a:p>
            <a:pPr lvl="2"/>
            <a:r>
              <a:rPr lang="fr-FR">
                <a:hlinkClick r:id="rId4"/>
              </a:rPr>
              <a:t>http://monsite.fr/mapage.php</a:t>
            </a:r>
            <a:endParaRPr lang="fr-FR" i="1"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34</a:t>
            </a:fld>
            <a:endParaRPr lang="fr-BE"/>
          </a:p>
        </p:txBody>
      </p:sp>
    </p:spTree>
    <p:extLst>
      <p:ext uri="{BB962C8B-B14F-4D97-AF65-F5344CB8AC3E}">
        <p14:creationId xmlns:p14="http://schemas.microsoft.com/office/powerpoint/2010/main" val="270080000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1600200"/>
            <a:ext cx="8507288" cy="4525963"/>
          </a:xfrm>
        </p:spPr>
        <p:txBody>
          <a:bodyPr>
            <a:normAutofit/>
          </a:bodyPr>
          <a:lstStyle/>
          <a:p>
            <a:pPr marL="514350" indent="-514350">
              <a:buFont typeface="+mj-lt"/>
              <a:buAutoNum type="arabicPeriod"/>
            </a:pPr>
            <a:r>
              <a:rPr lang="fr-FR" sz="2800" dirty="0" smtClean="0"/>
              <a:t>Client envoie des données OU clique sur un lien prévu</a:t>
            </a:r>
            <a:endParaRPr lang="fr-FR" sz="2800" dirty="0"/>
          </a:p>
          <a:p>
            <a:pPr marL="514350" indent="-514350">
              <a:buFont typeface="+mj-lt"/>
              <a:buAutoNum type="arabicPeriod"/>
            </a:pPr>
            <a:r>
              <a:rPr lang="fr-FR" sz="2800" dirty="0" smtClean="0"/>
              <a:t>Apache récupère et analyse la requête</a:t>
            </a:r>
          </a:p>
          <a:p>
            <a:pPr marL="514350" indent="-514350">
              <a:buFont typeface="+mj-lt"/>
              <a:buAutoNum type="arabicPeriod"/>
            </a:pPr>
            <a:r>
              <a:rPr lang="fr-FR" sz="2800" dirty="0" smtClean="0"/>
              <a:t>Apache crée des tableaux contenant les valeurs</a:t>
            </a:r>
            <a:br>
              <a:rPr lang="fr-FR" sz="2800" dirty="0" smtClean="0"/>
            </a:br>
            <a:r>
              <a:rPr lang="fr-FR" sz="2800" dirty="0" smtClean="0"/>
              <a:t>et les envoie à PHP</a:t>
            </a:r>
          </a:p>
        </p:txBody>
      </p:sp>
      <p:sp>
        <p:nvSpPr>
          <p:cNvPr id="5" name="Titre 4"/>
          <p:cNvSpPr>
            <a:spLocks noGrp="1"/>
          </p:cNvSpPr>
          <p:nvPr>
            <p:ph type="title"/>
          </p:nvPr>
        </p:nvSpPr>
        <p:spPr/>
        <p:txBody>
          <a:bodyPr/>
          <a:lstStyle/>
          <a:p>
            <a:r>
              <a:rPr lang="fr-FR" dirty="0" smtClean="0"/>
              <a:t>Communication C/S : GET</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555776" y="3646765"/>
            <a:ext cx="3168352" cy="646331"/>
          </a:xfrm>
          <a:prstGeom prst="rect">
            <a:avLst/>
          </a:prstGeom>
          <a:noFill/>
        </p:spPr>
        <p:txBody>
          <a:bodyPr wrap="square" rtlCol="0">
            <a:spAutoFit/>
          </a:bodyPr>
          <a:lstStyle/>
          <a:p>
            <a:pPr algn="ctr"/>
            <a:r>
              <a:rPr lang="fr-FR" dirty="0"/>
              <a:t>http</a:t>
            </a:r>
            <a:r>
              <a:rPr lang="fr-FR" dirty="0" smtClean="0"/>
              <a:t>://site.fr/page.php?var=42</a:t>
            </a:r>
            <a:endParaRPr lang="fr-FR" dirty="0"/>
          </a:p>
          <a:p>
            <a:pPr algn="ctr"/>
            <a:r>
              <a:rPr lang="fr-FR" dirty="0" smtClean="0"/>
              <a:t>GET /</a:t>
            </a:r>
            <a:r>
              <a:rPr lang="fr-FR" dirty="0" err="1" smtClean="0"/>
              <a:t>page.php?var</a:t>
            </a:r>
            <a:r>
              <a:rPr lang="fr-FR" dirty="0" smtClean="0"/>
              <a:t>=42</a:t>
            </a:r>
            <a:endParaRPr lang="fr-FR" dirty="0"/>
          </a:p>
        </p:txBody>
      </p:sp>
      <p:grpSp>
        <p:nvGrpSpPr>
          <p:cNvPr id="23" name="Groupe 22"/>
          <p:cNvGrpSpPr/>
          <p:nvPr/>
        </p:nvGrpSpPr>
        <p:grpSpPr>
          <a:xfrm>
            <a:off x="7513781" y="4293096"/>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err="1" smtClean="0"/>
                <a:t>page.php</a:t>
              </a:r>
              <a:endParaRPr lang="fr-FR" dirty="0"/>
            </a:p>
          </p:txBody>
        </p:sp>
      </p:grpSp>
      <p:cxnSp>
        <p:nvCxnSpPr>
          <p:cNvPr id="25" name="Connecteur droit avec flèche 24"/>
          <p:cNvCxnSpPr>
            <a:stCxn id="13" idx="3"/>
            <a:endCxn id="19" idx="1"/>
          </p:cNvCxnSpPr>
          <p:nvPr/>
        </p:nvCxnSpPr>
        <p:spPr>
          <a:xfrm>
            <a:off x="6783129" y="4391816"/>
            <a:ext cx="874668" cy="44134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508104" y="3140968"/>
            <a:ext cx="1570484" cy="646331"/>
          </a:xfrm>
          <a:prstGeom prst="rect">
            <a:avLst/>
          </a:prstGeom>
          <a:noFill/>
        </p:spPr>
        <p:txBody>
          <a:bodyPr wrap="square" rtlCol="0">
            <a:spAutoFit/>
          </a:bodyPr>
          <a:lstStyle/>
          <a:p>
            <a:pPr algn="ctr"/>
            <a:r>
              <a:rPr lang="fr-FR" dirty="0" smtClean="0"/>
              <a:t>GET </a:t>
            </a:r>
            <a:r>
              <a:rPr lang="fr-FR" dirty="0" err="1" smtClean="0"/>
              <a:t>page.php</a:t>
            </a:r>
            <a:r>
              <a:rPr lang="fr-FR" dirty="0" smtClean="0"/>
              <a:t/>
            </a:r>
            <a:br>
              <a:rPr lang="fr-FR" dirty="0" smtClean="0"/>
            </a:br>
            <a:r>
              <a:rPr lang="fr-FR" dirty="0" smtClean="0"/>
              <a:t>GET var=42</a:t>
            </a:r>
            <a:endParaRPr lang="fr-FR" dirty="0"/>
          </a:p>
        </p:txBody>
      </p:sp>
      <p:grpSp>
        <p:nvGrpSpPr>
          <p:cNvPr id="28" name="Groupe 27"/>
          <p:cNvGrpSpPr/>
          <p:nvPr/>
        </p:nvGrpSpPr>
        <p:grpSpPr>
          <a:xfrm>
            <a:off x="5220072" y="5651956"/>
            <a:ext cx="1152128" cy="657364"/>
            <a:chOff x="3779912" y="4149080"/>
            <a:chExt cx="1152128" cy="657364"/>
          </a:xfrm>
        </p:grpSpPr>
        <p:pic>
          <p:nvPicPr>
            <p:cNvPr id="29" name="Image 28"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0" name="ZoneTexte 29"/>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pic>
        <p:nvPicPr>
          <p:cNvPr id="35" name="Image 34" descr="php-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sp>
        <p:nvSpPr>
          <p:cNvPr id="3" name="ZoneTexte 2"/>
          <p:cNvSpPr txBox="1"/>
          <p:nvPr/>
        </p:nvSpPr>
        <p:spPr>
          <a:xfrm>
            <a:off x="7642315" y="3430741"/>
            <a:ext cx="825675" cy="646331"/>
          </a:xfrm>
          <a:prstGeom prst="rect">
            <a:avLst/>
          </a:prstGeom>
          <a:noFill/>
        </p:spPr>
        <p:txBody>
          <a:bodyPr wrap="none" rtlCol="0">
            <a:spAutoFit/>
          </a:bodyPr>
          <a:lstStyle/>
          <a:p>
            <a:r>
              <a:rPr lang="fr-FR" dirty="0" smtClean="0"/>
              <a:t>GET :</a:t>
            </a:r>
          </a:p>
          <a:p>
            <a:r>
              <a:rPr lang="fr-FR" dirty="0" smtClean="0"/>
              <a:t>var=42</a:t>
            </a:r>
            <a:endParaRPr lang="fr-FR" dirty="0"/>
          </a:p>
        </p:txBody>
      </p:sp>
      <p:sp>
        <p:nvSpPr>
          <p:cNvPr id="14" name="Espace réservé du numéro de diapositive 13"/>
          <p:cNvSpPr>
            <a:spLocks noGrp="1"/>
          </p:cNvSpPr>
          <p:nvPr>
            <p:ph type="sldNum" sz="quarter" idx="12"/>
          </p:nvPr>
        </p:nvSpPr>
        <p:spPr/>
        <p:txBody>
          <a:bodyPr/>
          <a:lstStyle/>
          <a:p>
            <a:fld id="{CF4668DC-857F-487D-BFFA-8C0CA5037977}" type="slidenum">
              <a:rPr lang="fr-BE" smtClean="0"/>
              <a:t>35</a:t>
            </a:fld>
            <a:endParaRPr lang="fr-BE"/>
          </a:p>
        </p:txBody>
      </p:sp>
    </p:spTree>
    <p:extLst>
      <p:ext uri="{BB962C8B-B14F-4D97-AF65-F5344CB8AC3E}">
        <p14:creationId xmlns:p14="http://schemas.microsoft.com/office/powerpoint/2010/main" val="42836573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10" presetClass="exit" presetSubtype="0" fill="hold" grpId="1" nodeType="withEffect">
                                  <p:stCondLst>
                                    <p:cond delay="0"/>
                                  </p:stCondLst>
                                  <p:childTnLst>
                                    <p:animEffect transition="out" filter="fade">
                                      <p:cBhvr>
                                        <p:cTn id="20" dur="500"/>
                                        <p:tgtEl>
                                          <p:spTgt spid="17"/>
                                        </p:tgtEl>
                                      </p:cBhvr>
                                    </p:animEffect>
                                    <p:set>
                                      <p:cBhvr>
                                        <p:cTn id="21" dur="1" fill="hold">
                                          <p:stCondLst>
                                            <p:cond delay="499"/>
                                          </p:stCondLst>
                                        </p:cTn>
                                        <p:tgtEl>
                                          <p:spTgt spid="17"/>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Communications C/S : GET</a:t>
            </a:r>
            <a:endParaRPr lang="fr-FR" dirty="0"/>
          </a:p>
        </p:txBody>
      </p:sp>
      <p:sp>
        <p:nvSpPr>
          <p:cNvPr id="3" name="Espace réservé du contenu 2"/>
          <p:cNvSpPr>
            <a:spLocks noGrp="1"/>
          </p:cNvSpPr>
          <p:nvPr>
            <p:ph idx="1"/>
          </p:nvPr>
        </p:nvSpPr>
        <p:spPr/>
        <p:txBody>
          <a:bodyPr>
            <a:normAutofit/>
          </a:bodyPr>
          <a:lstStyle/>
          <a:p>
            <a:r>
              <a:rPr lang="fr-FR" dirty="0" smtClean="0"/>
              <a:t>URL de la requête contient les valeurs</a:t>
            </a:r>
          </a:p>
          <a:p>
            <a:pPr lvl="1"/>
            <a:r>
              <a:rPr lang="fr-FR" dirty="0" smtClean="0"/>
              <a:t>Formulaire passé par l’URL</a:t>
            </a:r>
          </a:p>
          <a:p>
            <a:pPr lvl="1"/>
            <a:r>
              <a:rPr lang="fr-FR" dirty="0" smtClean="0"/>
              <a:t>Construction de sa propre URL :</a:t>
            </a:r>
            <a:endParaRPr lang="fr-FR" sz="2000" dirty="0" smtClean="0"/>
          </a:p>
          <a:p>
            <a:pPr marL="57150" indent="0">
              <a:buNone/>
            </a:pPr>
            <a:endParaRPr lang="fr-FR" dirty="0" smtClean="0"/>
          </a:p>
          <a:p>
            <a:pPr marL="57150" indent="0">
              <a:buNone/>
            </a:pPr>
            <a:r>
              <a:rPr lang="fr-FR" sz="2600" i="1" dirty="0" err="1" smtClean="0"/>
              <a:t>page.php</a:t>
            </a:r>
            <a:r>
              <a:rPr lang="fr-FR" sz="2600" dirty="0"/>
              <a:t>	</a:t>
            </a:r>
            <a:r>
              <a:rPr lang="fr-FR" sz="2600" dirty="0" smtClean="0"/>
              <a:t>la page qui traitera la requête</a:t>
            </a:r>
          </a:p>
          <a:p>
            <a:pPr marL="57150" indent="0">
              <a:buNone/>
            </a:pPr>
            <a:r>
              <a:rPr lang="fr-FR" sz="2600" dirty="0" smtClean="0"/>
              <a:t>	</a:t>
            </a:r>
            <a:r>
              <a:rPr lang="fr-FR" sz="2600" i="1" dirty="0" smtClean="0"/>
              <a:t>var</a:t>
            </a:r>
            <a:r>
              <a:rPr lang="fr-FR" sz="2600" dirty="0" smtClean="0"/>
              <a:t>	contient « </a:t>
            </a:r>
            <a:r>
              <a:rPr lang="fr-FR" sz="2600" dirty="0" err="1" smtClean="0"/>
              <a:t>bla</a:t>
            </a:r>
            <a:r>
              <a:rPr lang="fr-FR" sz="2600" dirty="0" smtClean="0"/>
              <a:t> »</a:t>
            </a:r>
          </a:p>
          <a:p>
            <a:pPr marL="57150" indent="0">
              <a:buNone/>
            </a:pPr>
            <a:r>
              <a:rPr lang="fr-FR" sz="2600" dirty="0" smtClean="0"/>
              <a:t>	</a:t>
            </a:r>
            <a:r>
              <a:rPr lang="fr-FR" sz="2600" i="1" dirty="0" smtClean="0"/>
              <a:t>x</a:t>
            </a:r>
            <a:r>
              <a:rPr lang="fr-FR" sz="2600" dirty="0" smtClean="0"/>
              <a:t>	contient 42</a:t>
            </a:r>
          </a:p>
          <a:p>
            <a:pPr marL="57150" indent="0">
              <a:buNone/>
            </a:pPr>
            <a:r>
              <a:rPr lang="fr-FR" sz="2600" dirty="0" smtClean="0"/>
              <a:t>	</a:t>
            </a:r>
            <a:r>
              <a:rPr lang="fr-FR" sz="2600" i="1" dirty="0" smtClean="0"/>
              <a:t>y</a:t>
            </a:r>
            <a:r>
              <a:rPr lang="fr-FR" sz="2600" dirty="0" smtClean="0"/>
              <a:t>	contient 0</a:t>
            </a:r>
          </a:p>
        </p:txBody>
      </p:sp>
      <p:sp>
        <p:nvSpPr>
          <p:cNvPr id="4" name="ZoneTexte 3"/>
          <p:cNvSpPr txBox="1"/>
          <p:nvPr/>
        </p:nvSpPr>
        <p:spPr>
          <a:xfrm>
            <a:off x="0" y="3212976"/>
            <a:ext cx="9144000" cy="461665"/>
          </a:xfrm>
          <a:prstGeom prst="rect">
            <a:avLst/>
          </a:prstGeom>
          <a:noFill/>
        </p:spPr>
        <p:txBody>
          <a:bodyPr wrap="square" rtlCol="0">
            <a:spAutoFit/>
          </a:bodyPr>
          <a:lstStyle/>
          <a:p>
            <a:pPr algn="ctr"/>
            <a:r>
              <a:rPr lang="fr-FR" sz="2400" dirty="0"/>
              <a:t>&lt;a </a:t>
            </a:r>
            <a:r>
              <a:rPr lang="fr-FR" sz="2400" dirty="0" err="1"/>
              <a:t>href</a:t>
            </a:r>
            <a:r>
              <a:rPr lang="fr-FR" sz="2400" dirty="0"/>
              <a:t>="</a:t>
            </a:r>
            <a:r>
              <a:rPr lang="fr-FR" sz="2400" dirty="0">
                <a:solidFill>
                  <a:srgbClr val="FF0000"/>
                </a:solidFill>
              </a:rPr>
              <a:t>http://monsite.fr/</a:t>
            </a:r>
            <a:r>
              <a:rPr lang="fr-FR" sz="2400" u="sng" dirty="0" err="1">
                <a:solidFill>
                  <a:srgbClr val="FF0000"/>
                </a:solidFill>
              </a:rPr>
              <a:t>page.php</a:t>
            </a:r>
            <a:r>
              <a:rPr lang="fr-FR" sz="2400" dirty="0" err="1">
                <a:solidFill>
                  <a:srgbClr val="FF0000"/>
                </a:solidFill>
              </a:rPr>
              <a:t>?</a:t>
            </a:r>
            <a:r>
              <a:rPr lang="fr-FR" sz="2400" b="1" dirty="0" err="1">
                <a:solidFill>
                  <a:srgbClr val="FF0000"/>
                </a:solidFill>
              </a:rPr>
              <a:t>var</a:t>
            </a:r>
            <a:r>
              <a:rPr lang="fr-FR" sz="2400" b="1" dirty="0">
                <a:solidFill>
                  <a:srgbClr val="FF0000"/>
                </a:solidFill>
              </a:rPr>
              <a:t>=</a:t>
            </a:r>
            <a:r>
              <a:rPr lang="fr-FR" sz="2400" b="1" dirty="0" err="1">
                <a:solidFill>
                  <a:srgbClr val="FF0000"/>
                </a:solidFill>
              </a:rPr>
              <a:t>bla</a:t>
            </a:r>
            <a:r>
              <a:rPr lang="fr-FR" sz="2400" dirty="0" err="1">
                <a:solidFill>
                  <a:srgbClr val="FF0000"/>
                </a:solidFill>
              </a:rPr>
              <a:t>&amp;</a:t>
            </a:r>
            <a:r>
              <a:rPr lang="fr-FR" sz="2400" b="1" dirty="0" err="1">
                <a:solidFill>
                  <a:srgbClr val="FF0000"/>
                </a:solidFill>
              </a:rPr>
              <a:t>x</a:t>
            </a:r>
            <a:r>
              <a:rPr lang="fr-FR" sz="2400" b="1" dirty="0">
                <a:solidFill>
                  <a:srgbClr val="FF0000"/>
                </a:solidFill>
              </a:rPr>
              <a:t>=42</a:t>
            </a:r>
            <a:r>
              <a:rPr lang="fr-FR" sz="2400" dirty="0">
                <a:solidFill>
                  <a:srgbClr val="FF0000"/>
                </a:solidFill>
              </a:rPr>
              <a:t>&amp;</a:t>
            </a:r>
            <a:r>
              <a:rPr lang="fr-FR" sz="2400" b="1" dirty="0">
                <a:solidFill>
                  <a:srgbClr val="FF0000"/>
                </a:solidFill>
              </a:rPr>
              <a:t>y=0</a:t>
            </a:r>
            <a:r>
              <a:rPr lang="fr-FR" sz="2400" dirty="0"/>
              <a:t>"&gt;Lien&lt;/a</a:t>
            </a:r>
            <a:r>
              <a:rPr lang="fr-FR" sz="2400" dirty="0" smtClean="0"/>
              <a:t>&gt;</a:t>
            </a:r>
            <a:endParaRPr lang="fr-FR" sz="2400" dirty="0"/>
          </a:p>
        </p:txBody>
      </p:sp>
      <p:sp>
        <p:nvSpPr>
          <p:cNvPr id="5" name="ZoneTexte 4"/>
          <p:cNvSpPr txBox="1"/>
          <p:nvPr/>
        </p:nvSpPr>
        <p:spPr>
          <a:xfrm>
            <a:off x="0" y="5787261"/>
            <a:ext cx="9144000" cy="954107"/>
          </a:xfrm>
          <a:prstGeom prst="rect">
            <a:avLst/>
          </a:prstGeom>
          <a:noFill/>
        </p:spPr>
        <p:txBody>
          <a:bodyPr wrap="square" rtlCol="0">
            <a:spAutoFit/>
          </a:bodyPr>
          <a:lstStyle/>
          <a:p>
            <a:pPr algn="ctr"/>
            <a:r>
              <a:rPr lang="fr-FR" sz="2800" i="1" dirty="0"/>
              <a:t>« ? » sépare </a:t>
            </a:r>
            <a:r>
              <a:rPr lang="fr-FR" sz="2800" i="1" dirty="0" smtClean="0"/>
              <a:t>l’adresse de </a:t>
            </a:r>
            <a:r>
              <a:rPr lang="fr-FR" sz="2800" i="1" dirty="0"/>
              <a:t>ressource des </a:t>
            </a:r>
            <a:r>
              <a:rPr lang="fr-FR" sz="2800" i="1" dirty="0" smtClean="0"/>
              <a:t>données</a:t>
            </a:r>
            <a:br>
              <a:rPr lang="fr-FR" sz="2800" i="1" dirty="0" smtClean="0"/>
            </a:br>
            <a:r>
              <a:rPr lang="fr-FR" sz="2800" i="1" dirty="0" smtClean="0"/>
              <a:t>«</a:t>
            </a:r>
            <a:r>
              <a:rPr lang="fr-FR" sz="2800" i="1" dirty="0"/>
              <a:t> &amp; » sépare </a:t>
            </a:r>
            <a:r>
              <a:rPr lang="fr-FR" sz="2800" i="1" dirty="0" smtClean="0"/>
              <a:t>chaque donnée (champs/valeur)</a:t>
            </a:r>
            <a:endParaRPr lang="fr-FR" sz="2800" i="1" dirty="0"/>
          </a:p>
        </p:txBody>
      </p:sp>
      <p:sp>
        <p:nvSpPr>
          <p:cNvPr id="6" name="Espace réservé du numéro de diapositive 5"/>
          <p:cNvSpPr>
            <a:spLocks noGrp="1"/>
          </p:cNvSpPr>
          <p:nvPr>
            <p:ph type="sldNum" sz="quarter" idx="12"/>
          </p:nvPr>
        </p:nvSpPr>
        <p:spPr/>
        <p:txBody>
          <a:bodyPr/>
          <a:lstStyle/>
          <a:p>
            <a:fld id="{CF4668DC-857F-487D-BFFA-8C0CA5037977}" type="slidenum">
              <a:rPr lang="fr-BE" smtClean="0"/>
              <a:t>36</a:t>
            </a:fld>
            <a:endParaRPr lang="fr-BE"/>
          </a:p>
        </p:txBody>
      </p:sp>
    </p:spTree>
    <p:extLst>
      <p:ext uri="{BB962C8B-B14F-4D97-AF65-F5344CB8AC3E}">
        <p14:creationId xmlns:p14="http://schemas.microsoft.com/office/powerpoint/2010/main" val="322751960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022"/>
            <a:ext cx="9201150" cy="5240338"/>
          </a:xfrm>
        </p:spPr>
      </p:pic>
      <p:sp>
        <p:nvSpPr>
          <p:cNvPr id="8" name="Rectangle 7"/>
          <p:cNvSpPr/>
          <p:nvPr/>
        </p:nvSpPr>
        <p:spPr>
          <a:xfrm>
            <a:off x="5097710" y="3789040"/>
            <a:ext cx="3002682"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72008" y="3717032"/>
            <a:ext cx="75557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179512" y="4221088"/>
            <a:ext cx="2880320" cy="1477328"/>
          </a:xfrm>
          <a:prstGeom prst="rect">
            <a:avLst/>
          </a:prstGeom>
          <a:solidFill>
            <a:schemeClr val="tx2">
              <a:lumMod val="60000"/>
              <a:lumOff val="40000"/>
            </a:schemeClr>
          </a:solidFill>
        </p:spPr>
        <p:txBody>
          <a:bodyPr wrap="square" rtlCol="0">
            <a:spAutoFit/>
          </a:bodyPr>
          <a:lstStyle/>
          <a:p>
            <a:pPr algn="ctr"/>
            <a:r>
              <a:rPr lang="fr-FR" dirty="0" smtClean="0"/>
              <a:t>1 - On lance un programme qui écoute les requêtes envoyées sur notre propre machine (</a:t>
            </a:r>
            <a:r>
              <a:rPr lang="fr-FR" dirty="0" err="1" smtClean="0"/>
              <a:t>localhost</a:t>
            </a:r>
            <a:r>
              <a:rPr lang="fr-FR" dirty="0" smtClean="0"/>
              <a:t>), sur le port 5000</a:t>
            </a:r>
            <a:endParaRPr lang="fr-FR" dirty="0"/>
          </a:p>
        </p:txBody>
      </p:sp>
      <p:sp>
        <p:nvSpPr>
          <p:cNvPr id="11" name="ZoneTexte 10"/>
          <p:cNvSpPr txBox="1"/>
          <p:nvPr/>
        </p:nvSpPr>
        <p:spPr>
          <a:xfrm>
            <a:off x="5724128" y="2204864"/>
            <a:ext cx="2736304" cy="1477328"/>
          </a:xfrm>
          <a:prstGeom prst="rect">
            <a:avLst/>
          </a:prstGeom>
          <a:solidFill>
            <a:schemeClr val="tx2">
              <a:lumMod val="60000"/>
              <a:lumOff val="40000"/>
            </a:schemeClr>
          </a:solidFill>
        </p:spPr>
        <p:txBody>
          <a:bodyPr wrap="square" rtlCol="0">
            <a:spAutoFit/>
          </a:bodyPr>
          <a:lstStyle/>
          <a:p>
            <a:pPr algn="ctr"/>
            <a:r>
              <a:rPr lang="fr-FR" dirty="0" smtClean="0"/>
              <a:t>2 - On crée un formulaire qui enverra les données avec la méthode GET, vers une page de notre machine sur le port 5000</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37</a:t>
            </a:fld>
            <a:endParaRPr lang="fr-BE"/>
          </a:p>
        </p:txBody>
      </p:sp>
    </p:spTree>
    <p:extLst>
      <p:ext uri="{BB962C8B-B14F-4D97-AF65-F5344CB8AC3E}">
        <p14:creationId xmlns:p14="http://schemas.microsoft.com/office/powerpoint/2010/main" val="156078019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50" cy="5239543"/>
          </a:xfrm>
        </p:spPr>
      </p:pic>
      <p:sp>
        <p:nvSpPr>
          <p:cNvPr id="5" name="Rectangle 4"/>
          <p:cNvSpPr/>
          <p:nvPr/>
        </p:nvSpPr>
        <p:spPr>
          <a:xfrm>
            <a:off x="0" y="3789040"/>
            <a:ext cx="5076056"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4858" y="1952835"/>
            <a:ext cx="626418" cy="129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14858" y="2081881"/>
            <a:ext cx="1008112" cy="122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14858" y="2204864"/>
            <a:ext cx="199457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p:nvSpPr>
        <p:spPr>
          <a:xfrm>
            <a:off x="2483768" y="2012647"/>
            <a:ext cx="2736304" cy="1200329"/>
          </a:xfrm>
          <a:prstGeom prst="rect">
            <a:avLst/>
          </a:prstGeom>
          <a:solidFill>
            <a:schemeClr val="tx2">
              <a:lumMod val="60000"/>
              <a:lumOff val="40000"/>
            </a:schemeClr>
          </a:solidFill>
        </p:spPr>
        <p:txBody>
          <a:bodyPr wrap="square" rtlCol="0">
            <a:spAutoFit/>
          </a:bodyPr>
          <a:lstStyle/>
          <a:p>
            <a:pPr algn="ctr"/>
            <a:r>
              <a:rPr lang="fr-FR" dirty="0" smtClean="0"/>
              <a:t>3 – On remplit le formulaire avec des valeurs, puis on clique sur « Envoyer »</a:t>
            </a:r>
            <a:endParaRPr lang="fr-FR" dirty="0"/>
          </a:p>
        </p:txBody>
      </p:sp>
      <p:sp>
        <p:nvSpPr>
          <p:cNvPr id="12" name="ZoneTexte 11"/>
          <p:cNvSpPr txBox="1"/>
          <p:nvPr/>
        </p:nvSpPr>
        <p:spPr>
          <a:xfrm>
            <a:off x="2123728" y="4653136"/>
            <a:ext cx="2736304" cy="1477328"/>
          </a:xfrm>
          <a:prstGeom prst="rect">
            <a:avLst/>
          </a:prstGeom>
          <a:solidFill>
            <a:schemeClr val="tx2">
              <a:lumMod val="60000"/>
              <a:lumOff val="40000"/>
            </a:schemeClr>
          </a:solidFill>
        </p:spPr>
        <p:txBody>
          <a:bodyPr wrap="square" rtlCol="0">
            <a:spAutoFit/>
          </a:bodyPr>
          <a:lstStyle/>
          <a:p>
            <a:pPr algn="ctr"/>
            <a:r>
              <a:rPr lang="fr-FR" dirty="0" smtClean="0"/>
              <a:t>4 – Le navigateur envoie une requête GET au serveur (</a:t>
            </a:r>
            <a:r>
              <a:rPr lang="fr-FR" dirty="0" err="1" smtClean="0"/>
              <a:t>localhost</a:t>
            </a:r>
            <a:r>
              <a:rPr lang="fr-FR" dirty="0" smtClean="0"/>
              <a:t>) avec l’ensemble des variables dans l’URL</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38</a:t>
            </a:fld>
            <a:endParaRPr lang="fr-BE"/>
          </a:p>
        </p:txBody>
      </p:sp>
    </p:spTree>
    <p:extLst>
      <p:ext uri="{BB962C8B-B14F-4D97-AF65-F5344CB8AC3E}">
        <p14:creationId xmlns:p14="http://schemas.microsoft.com/office/powerpoint/2010/main" val="219570799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49" cy="5239543"/>
          </a:xfrm>
        </p:spPr>
      </p:pic>
      <p:sp>
        <p:nvSpPr>
          <p:cNvPr id="5" name="Rectangle 4"/>
          <p:cNvSpPr/>
          <p:nvPr/>
        </p:nvSpPr>
        <p:spPr>
          <a:xfrm>
            <a:off x="0" y="5157192"/>
            <a:ext cx="2843808"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596336" y="3140968"/>
            <a:ext cx="1296144"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1475656" y="1700808"/>
            <a:ext cx="396044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p:cNvSpPr txBox="1"/>
          <p:nvPr/>
        </p:nvSpPr>
        <p:spPr>
          <a:xfrm>
            <a:off x="179512" y="5445224"/>
            <a:ext cx="2736304" cy="923330"/>
          </a:xfrm>
          <a:prstGeom prst="rect">
            <a:avLst/>
          </a:prstGeom>
          <a:solidFill>
            <a:schemeClr val="tx2">
              <a:lumMod val="60000"/>
              <a:lumOff val="40000"/>
            </a:schemeClr>
          </a:solidFill>
        </p:spPr>
        <p:txBody>
          <a:bodyPr wrap="square" rtlCol="0">
            <a:spAutoFit/>
          </a:bodyPr>
          <a:lstStyle/>
          <a:p>
            <a:pPr algn="ctr"/>
            <a:r>
              <a:rPr lang="fr-FR" dirty="0" smtClean="0"/>
              <a:t>5 – Depuis le programme « serveur » on écrit une réponse</a:t>
            </a:r>
            <a:endParaRPr lang="fr-FR" dirty="0"/>
          </a:p>
        </p:txBody>
      </p:sp>
      <p:sp>
        <p:nvSpPr>
          <p:cNvPr id="10" name="ZoneTexte 9"/>
          <p:cNvSpPr txBox="1"/>
          <p:nvPr/>
        </p:nvSpPr>
        <p:spPr>
          <a:xfrm>
            <a:off x="6228184" y="2132856"/>
            <a:ext cx="2736304" cy="923330"/>
          </a:xfrm>
          <a:prstGeom prst="rect">
            <a:avLst/>
          </a:prstGeom>
          <a:solidFill>
            <a:schemeClr val="tx2">
              <a:lumMod val="60000"/>
              <a:lumOff val="40000"/>
            </a:schemeClr>
          </a:solidFill>
        </p:spPr>
        <p:txBody>
          <a:bodyPr wrap="square" rtlCol="0">
            <a:spAutoFit/>
          </a:bodyPr>
          <a:lstStyle/>
          <a:p>
            <a:pPr algn="ctr"/>
            <a:r>
              <a:rPr lang="fr-FR" dirty="0" smtClean="0"/>
              <a:t>6 – Le navigateur commence à récupérer la réponse</a:t>
            </a:r>
            <a:endParaRPr lang="fr-FR" dirty="0"/>
          </a:p>
        </p:txBody>
      </p:sp>
      <p:sp>
        <p:nvSpPr>
          <p:cNvPr id="11" name="ZoneTexte 10"/>
          <p:cNvSpPr txBox="1"/>
          <p:nvPr/>
        </p:nvSpPr>
        <p:spPr>
          <a:xfrm>
            <a:off x="1619672" y="1940639"/>
            <a:ext cx="3672408" cy="1200329"/>
          </a:xfrm>
          <a:prstGeom prst="rect">
            <a:avLst/>
          </a:prstGeom>
          <a:solidFill>
            <a:schemeClr val="tx2">
              <a:lumMod val="60000"/>
              <a:lumOff val="40000"/>
            </a:schemeClr>
          </a:solidFill>
        </p:spPr>
        <p:txBody>
          <a:bodyPr wrap="square" rtlCol="0">
            <a:spAutoFit/>
          </a:bodyPr>
          <a:lstStyle/>
          <a:p>
            <a:pPr algn="ctr"/>
            <a:r>
              <a:rPr lang="fr-FR" dirty="0" smtClean="0"/>
              <a:t>6 – Le navigateur récupère une réponse, il considère donc qu’il s’agit de la ressource visée par cette URL avec ces variables et valeurs</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39</a:t>
            </a:fld>
            <a:endParaRPr lang="fr-BE"/>
          </a:p>
        </p:txBody>
      </p:sp>
    </p:spTree>
    <p:extLst>
      <p:ext uri="{BB962C8B-B14F-4D97-AF65-F5344CB8AC3E}">
        <p14:creationId xmlns:p14="http://schemas.microsoft.com/office/powerpoint/2010/main" val="38493715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Programme du cours</a:t>
            </a:r>
          </a:p>
        </p:txBody>
      </p:sp>
      <p:sp>
        <p:nvSpPr>
          <p:cNvPr id="3" name="Espace réservé du contenu 2"/>
          <p:cNvSpPr>
            <a:spLocks noGrp="1"/>
          </p:cNvSpPr>
          <p:nvPr>
            <p:ph idx="1"/>
          </p:nvPr>
        </p:nvSpPr>
        <p:spPr/>
        <p:txBody>
          <a:bodyPr>
            <a:normAutofit fontScale="92500" lnSpcReduction="20000"/>
          </a:bodyPr>
          <a:lstStyle/>
          <a:p>
            <a:r>
              <a:rPr lang="fr-FR" dirty="0" smtClean="0"/>
              <a:t>Introduction générale au web</a:t>
            </a:r>
          </a:p>
          <a:p>
            <a:pPr lvl="1"/>
            <a:r>
              <a:rPr lang="fr-FR" dirty="0" smtClean="0"/>
              <a:t>Architectures techniques</a:t>
            </a:r>
          </a:p>
          <a:p>
            <a:pPr lvl="1"/>
            <a:r>
              <a:rPr lang="fr-FR" dirty="0" smtClean="0"/>
              <a:t>Rappel sur HTML et la différence Statique/Dynamique</a:t>
            </a:r>
          </a:p>
          <a:p>
            <a:pPr lvl="1"/>
            <a:r>
              <a:rPr lang="fr-FR" dirty="0" smtClean="0"/>
              <a:t>Explications sur l’environnement web</a:t>
            </a:r>
          </a:p>
          <a:p>
            <a:pPr lvl="1"/>
            <a:r>
              <a:rPr lang="fr-FR" dirty="0" smtClean="0"/>
              <a:t>Premiers pas en PHP</a:t>
            </a:r>
          </a:p>
          <a:p>
            <a:pPr lvl="1"/>
            <a:r>
              <a:rPr lang="fr-FR" dirty="0" smtClean="0"/>
              <a:t>Installation WAMP/MAMP/XAMP</a:t>
            </a:r>
          </a:p>
          <a:p>
            <a:endParaRPr lang="fr-FR" dirty="0" smtClean="0"/>
          </a:p>
          <a:p>
            <a:r>
              <a:rPr lang="fr-FR" dirty="0" smtClean="0"/>
              <a:t>PHP</a:t>
            </a:r>
          </a:p>
          <a:p>
            <a:endParaRPr lang="fr-FR" dirty="0"/>
          </a:p>
          <a:p>
            <a:r>
              <a:rPr lang="fr-FR" dirty="0" smtClean="0"/>
              <a:t>PHP et MySQL</a:t>
            </a:r>
            <a:endParaRPr lang="fr-FR" dirty="0"/>
          </a:p>
          <a:p>
            <a:endParaRPr lang="fr-FR" dirty="0"/>
          </a:p>
        </p:txBody>
      </p:sp>
      <p:sp>
        <p:nvSpPr>
          <p:cNvPr id="5" name="Espace réservé du numéro de diapositive 4"/>
          <p:cNvSpPr>
            <a:spLocks noGrp="1"/>
          </p:cNvSpPr>
          <p:nvPr>
            <p:ph type="sldNum" sz="quarter" idx="12"/>
          </p:nvPr>
        </p:nvSpPr>
        <p:spPr/>
        <p:txBody>
          <a:bodyPr/>
          <a:lstStyle/>
          <a:p>
            <a:fld id="{CF4668DC-857F-487D-BFFA-8C0CA5037977}" type="slidenum">
              <a:rPr lang="fr-BE" smtClean="0"/>
              <a:t>4</a:t>
            </a:fld>
            <a:endParaRPr lang="fr-BE"/>
          </a:p>
        </p:txBody>
      </p:sp>
    </p:spTree>
    <p:extLst>
      <p:ext uri="{BB962C8B-B14F-4D97-AF65-F5344CB8AC3E}">
        <p14:creationId xmlns:p14="http://schemas.microsoft.com/office/powerpoint/2010/main" val="2328605157"/>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Communications C/S : GET</a:t>
            </a:r>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0638" y="1429419"/>
            <a:ext cx="9201149" cy="5239542"/>
          </a:xfrm>
        </p:spPr>
      </p:pic>
      <p:sp>
        <p:nvSpPr>
          <p:cNvPr id="5" name="Rectangle 4"/>
          <p:cNvSpPr/>
          <p:nvPr/>
        </p:nvSpPr>
        <p:spPr>
          <a:xfrm>
            <a:off x="0" y="5157192"/>
            <a:ext cx="284380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1916832"/>
            <a:ext cx="22677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1115616" y="4089846"/>
            <a:ext cx="3389880" cy="923330"/>
          </a:xfrm>
          <a:prstGeom prst="rect">
            <a:avLst/>
          </a:prstGeom>
          <a:solidFill>
            <a:schemeClr val="tx2">
              <a:lumMod val="60000"/>
              <a:lumOff val="40000"/>
            </a:schemeClr>
          </a:solidFill>
        </p:spPr>
        <p:txBody>
          <a:bodyPr wrap="square" rtlCol="0">
            <a:spAutoFit/>
          </a:bodyPr>
          <a:lstStyle/>
          <a:p>
            <a:pPr algn="ctr"/>
            <a:r>
              <a:rPr lang="fr-FR" dirty="0" smtClean="0"/>
              <a:t>7 – Depuis le programme « serveur », on termine la réponse (Ctrl + D)/ferme la connexion</a:t>
            </a:r>
            <a:endParaRPr lang="fr-FR" dirty="0"/>
          </a:p>
        </p:txBody>
      </p:sp>
      <p:sp>
        <p:nvSpPr>
          <p:cNvPr id="10" name="ZoneTexte 9"/>
          <p:cNvSpPr txBox="1"/>
          <p:nvPr/>
        </p:nvSpPr>
        <p:spPr>
          <a:xfrm>
            <a:off x="2406256" y="1580599"/>
            <a:ext cx="3389880" cy="1477328"/>
          </a:xfrm>
          <a:prstGeom prst="rect">
            <a:avLst/>
          </a:prstGeom>
          <a:solidFill>
            <a:schemeClr val="tx2">
              <a:lumMod val="60000"/>
              <a:lumOff val="40000"/>
            </a:schemeClr>
          </a:solidFill>
        </p:spPr>
        <p:txBody>
          <a:bodyPr wrap="square" rtlCol="0">
            <a:spAutoFit/>
          </a:bodyPr>
          <a:lstStyle/>
          <a:p>
            <a:pPr algn="ctr"/>
            <a:r>
              <a:rPr lang="fr-FR" dirty="0" smtClean="0"/>
              <a:t>8 – Le navigateur voit la connexion se fermer, il considère que les données qu’il a récupéré constitue la réponse entière, il l’affiche</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40</a:t>
            </a:fld>
            <a:endParaRPr lang="fr-BE"/>
          </a:p>
        </p:txBody>
      </p:sp>
    </p:spTree>
    <p:extLst>
      <p:ext uri="{BB962C8B-B14F-4D97-AF65-F5344CB8AC3E}">
        <p14:creationId xmlns:p14="http://schemas.microsoft.com/office/powerpoint/2010/main" val="101517664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457200" y="-243408"/>
            <a:ext cx="8229600" cy="1143000"/>
          </a:xfrm>
        </p:spPr>
        <p:txBody>
          <a:bodyPr/>
          <a:lstStyle/>
          <a:p>
            <a:r>
              <a:rPr lang="fr-FR" dirty="0"/>
              <a:t>Communications C/S : </a:t>
            </a:r>
            <a:r>
              <a:rPr lang="fr-FR" dirty="0" smtClean="0"/>
              <a:t>GET (logs)</a:t>
            </a:r>
            <a:endParaRPr lang="fr-FR" dirty="0"/>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75656" y="764704"/>
            <a:ext cx="6184820" cy="6120681"/>
          </a:xfrm>
        </p:spPr>
      </p:pic>
      <p:sp>
        <p:nvSpPr>
          <p:cNvPr id="9" name="Rectangle 8"/>
          <p:cNvSpPr/>
          <p:nvPr/>
        </p:nvSpPr>
        <p:spPr>
          <a:xfrm>
            <a:off x="1547664" y="486916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47664" y="414908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07504" y="3140968"/>
            <a:ext cx="3389880" cy="923330"/>
          </a:xfrm>
          <a:prstGeom prst="rect">
            <a:avLst/>
          </a:prstGeom>
          <a:solidFill>
            <a:schemeClr val="tx2">
              <a:lumMod val="60000"/>
              <a:lumOff val="40000"/>
            </a:schemeClr>
          </a:solidFill>
        </p:spPr>
        <p:txBody>
          <a:bodyPr wrap="square" rtlCol="0">
            <a:spAutoFit/>
          </a:bodyPr>
          <a:lstStyle/>
          <a:p>
            <a:pPr algn="ctr"/>
            <a:r>
              <a:rPr lang="fr-FR" dirty="0" smtClean="0"/>
              <a:t>2 – Le navigateur demande la page contenant le formulaire au serveur</a:t>
            </a:r>
            <a:endParaRPr lang="fr-FR" dirty="0"/>
          </a:p>
        </p:txBody>
      </p:sp>
      <p:sp>
        <p:nvSpPr>
          <p:cNvPr id="13" name="ZoneTexte 12"/>
          <p:cNvSpPr txBox="1"/>
          <p:nvPr/>
        </p:nvSpPr>
        <p:spPr>
          <a:xfrm>
            <a:off x="4860032" y="5602014"/>
            <a:ext cx="3821928" cy="923330"/>
          </a:xfrm>
          <a:prstGeom prst="rect">
            <a:avLst/>
          </a:prstGeom>
          <a:solidFill>
            <a:schemeClr val="tx2">
              <a:lumMod val="60000"/>
              <a:lumOff val="40000"/>
            </a:schemeClr>
          </a:solidFill>
        </p:spPr>
        <p:txBody>
          <a:bodyPr wrap="square" rtlCol="0">
            <a:spAutoFit/>
          </a:bodyPr>
          <a:lstStyle/>
          <a:p>
            <a:pPr algn="ctr"/>
            <a:r>
              <a:rPr lang="fr-FR" dirty="0" smtClean="0"/>
              <a:t>3 – Le navigateur envoie le formulaire par l’URL… on voit toutes les valeurs dans la requête GET enregistrée</a:t>
            </a:r>
            <a:endParaRPr lang="fr-FR" dirty="0"/>
          </a:p>
        </p:txBody>
      </p:sp>
      <p:sp>
        <p:nvSpPr>
          <p:cNvPr id="14" name="ZoneTexte 13"/>
          <p:cNvSpPr txBox="1"/>
          <p:nvPr/>
        </p:nvSpPr>
        <p:spPr>
          <a:xfrm>
            <a:off x="5436096" y="1796623"/>
            <a:ext cx="3389880" cy="1200329"/>
          </a:xfrm>
          <a:prstGeom prst="rect">
            <a:avLst/>
          </a:prstGeom>
          <a:solidFill>
            <a:schemeClr val="tx2">
              <a:lumMod val="60000"/>
              <a:lumOff val="40000"/>
            </a:schemeClr>
          </a:solidFill>
        </p:spPr>
        <p:txBody>
          <a:bodyPr wrap="square" rtlCol="0">
            <a:spAutoFit/>
          </a:bodyPr>
          <a:lstStyle/>
          <a:p>
            <a:pPr algn="ctr"/>
            <a:r>
              <a:rPr lang="fr-FR" dirty="0" smtClean="0"/>
              <a:t>1 – On va regarder les « logs » de apache (les journaux enregistrant toutes les transactions que le serveur web a traité)</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41</a:t>
            </a:fld>
            <a:endParaRPr lang="fr-BE"/>
          </a:p>
        </p:txBody>
      </p:sp>
    </p:spTree>
    <p:extLst>
      <p:ext uri="{BB962C8B-B14F-4D97-AF65-F5344CB8AC3E}">
        <p14:creationId xmlns:p14="http://schemas.microsoft.com/office/powerpoint/2010/main" val="9236236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p:cNvSpPr>
            <a:spLocks noGrp="1"/>
          </p:cNvSpPr>
          <p:nvPr>
            <p:ph idx="1"/>
          </p:nvPr>
        </p:nvSpPr>
        <p:spPr>
          <a:xfrm>
            <a:off x="457200" y="1600200"/>
            <a:ext cx="8507288" cy="4525963"/>
          </a:xfrm>
        </p:spPr>
        <p:txBody>
          <a:bodyPr>
            <a:normAutofit/>
          </a:bodyPr>
          <a:lstStyle/>
          <a:p>
            <a:pPr marL="514350" indent="-514350">
              <a:buFont typeface="+mj-lt"/>
              <a:buAutoNum type="arabicPeriod"/>
            </a:pPr>
            <a:r>
              <a:rPr lang="fr-FR" sz="2800" dirty="0" smtClean="0"/>
              <a:t>Client rempli formulaire puis déclenche une requête</a:t>
            </a:r>
            <a:endParaRPr lang="fr-FR" sz="2800" dirty="0"/>
          </a:p>
          <a:p>
            <a:pPr marL="514350" indent="-514350">
              <a:buFont typeface="+mj-lt"/>
              <a:buAutoNum type="arabicPeriod"/>
            </a:pPr>
            <a:r>
              <a:rPr lang="fr-FR" sz="2800" dirty="0" smtClean="0"/>
              <a:t>Apache récupère et analyse la requête</a:t>
            </a:r>
          </a:p>
          <a:p>
            <a:pPr marL="514350" indent="-514350">
              <a:buFont typeface="+mj-lt"/>
              <a:buAutoNum type="arabicPeriod"/>
            </a:pPr>
            <a:r>
              <a:rPr lang="fr-FR" sz="2800" dirty="0" smtClean="0"/>
              <a:t>Apache crée des tableaux contenant les valeurs</a:t>
            </a:r>
            <a:br>
              <a:rPr lang="fr-FR" sz="2800" dirty="0" smtClean="0"/>
            </a:br>
            <a:r>
              <a:rPr lang="fr-FR" sz="2800" dirty="0" smtClean="0"/>
              <a:t>et les envoie à PHP</a:t>
            </a:r>
          </a:p>
        </p:txBody>
      </p:sp>
      <p:sp>
        <p:nvSpPr>
          <p:cNvPr id="5" name="Titre 4"/>
          <p:cNvSpPr>
            <a:spLocks noGrp="1"/>
          </p:cNvSpPr>
          <p:nvPr>
            <p:ph type="title"/>
          </p:nvPr>
        </p:nvSpPr>
        <p:spPr/>
        <p:txBody>
          <a:bodyPr/>
          <a:lstStyle/>
          <a:p>
            <a:r>
              <a:rPr lang="fr-FR" dirty="0" smtClean="0"/>
              <a:t>Communication C/S : POST</a:t>
            </a:r>
            <a:endParaRPr lang="fr-FR" dirty="0"/>
          </a:p>
        </p:txBody>
      </p:sp>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0963" y="3851756"/>
            <a:ext cx="1080120" cy="1080120"/>
          </a:xfrm>
          <a:prstGeom prst="rect">
            <a:avLst/>
          </a:prstGeom>
        </p:spPr>
      </p:pic>
      <p:sp>
        <p:nvSpPr>
          <p:cNvPr id="8" name="ZoneTexte 7"/>
          <p:cNvSpPr txBox="1"/>
          <p:nvPr/>
        </p:nvSpPr>
        <p:spPr>
          <a:xfrm>
            <a:off x="1331640" y="5075892"/>
            <a:ext cx="1296144" cy="369332"/>
          </a:xfrm>
          <a:prstGeom prst="rect">
            <a:avLst/>
          </a:prstGeom>
          <a:noFill/>
        </p:spPr>
        <p:txBody>
          <a:bodyPr wrap="square" rtlCol="0">
            <a:spAutoFit/>
          </a:bodyPr>
          <a:lstStyle/>
          <a:p>
            <a:pPr algn="ctr"/>
            <a:r>
              <a:rPr lang="fr-FR" dirty="0" smtClean="0"/>
              <a:t>Navigateur</a:t>
            </a:r>
          </a:p>
        </p:txBody>
      </p:sp>
      <p:sp>
        <p:nvSpPr>
          <p:cNvPr id="9" name="ZoneTexte 8"/>
          <p:cNvSpPr txBox="1"/>
          <p:nvPr/>
        </p:nvSpPr>
        <p:spPr>
          <a:xfrm>
            <a:off x="5364088" y="5075892"/>
            <a:ext cx="1861661" cy="369332"/>
          </a:xfrm>
          <a:prstGeom prst="rect">
            <a:avLst/>
          </a:prstGeom>
          <a:noFill/>
        </p:spPr>
        <p:txBody>
          <a:bodyPr wrap="square" rtlCol="0">
            <a:spAutoFit/>
          </a:bodyPr>
          <a:lstStyle/>
          <a:p>
            <a:pPr algn="ctr"/>
            <a:r>
              <a:rPr lang="fr-FR" dirty="0" smtClean="0"/>
              <a:t>Serveur Web</a:t>
            </a:r>
          </a:p>
        </p:txBody>
      </p:sp>
      <p:grpSp>
        <p:nvGrpSpPr>
          <p:cNvPr id="2" name="Groupe 1"/>
          <p:cNvGrpSpPr/>
          <p:nvPr/>
        </p:nvGrpSpPr>
        <p:grpSpPr>
          <a:xfrm>
            <a:off x="899592" y="5507940"/>
            <a:ext cx="2259632" cy="747464"/>
            <a:chOff x="1259632" y="3933056"/>
            <a:chExt cx="2259632" cy="747464"/>
          </a:xfrm>
        </p:grpSpPr>
        <p:pic>
          <p:nvPicPr>
            <p:cNvPr id="10" name="Image 9" descr="firefox.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1" name="Image 10" descr="edge.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12" name="Image 11" descr="chrom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grpSp>
      <p:pic>
        <p:nvPicPr>
          <p:cNvPr id="13" name="Image 12" descr="server1.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61443" y="3851756"/>
            <a:ext cx="1021686" cy="1080120"/>
          </a:xfrm>
          <a:prstGeom prst="rect">
            <a:avLst/>
          </a:prstGeom>
        </p:spPr>
      </p:pic>
      <p:cxnSp>
        <p:nvCxnSpPr>
          <p:cNvPr id="7" name="Connecteur droit avec flèche 6"/>
          <p:cNvCxnSpPr>
            <a:stCxn id="6" idx="3"/>
            <a:endCxn id="13" idx="1"/>
          </p:cNvCxnSpPr>
          <p:nvPr/>
        </p:nvCxnSpPr>
        <p:spPr>
          <a:xfrm>
            <a:off x="2521083" y="4391816"/>
            <a:ext cx="3240360" cy="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2555776" y="3646765"/>
            <a:ext cx="3168352" cy="646331"/>
          </a:xfrm>
          <a:prstGeom prst="rect">
            <a:avLst/>
          </a:prstGeom>
          <a:noFill/>
        </p:spPr>
        <p:txBody>
          <a:bodyPr wrap="square" rtlCol="0">
            <a:spAutoFit/>
          </a:bodyPr>
          <a:lstStyle/>
          <a:p>
            <a:pPr algn="ctr"/>
            <a:r>
              <a:rPr lang="fr-FR" dirty="0"/>
              <a:t>http</a:t>
            </a:r>
            <a:r>
              <a:rPr lang="fr-FR" dirty="0" smtClean="0"/>
              <a:t>://site.fr/page.php</a:t>
            </a:r>
          </a:p>
          <a:p>
            <a:pPr algn="ctr"/>
            <a:r>
              <a:rPr lang="fr-FR" smtClean="0"/>
              <a:t>POST Name=Flo</a:t>
            </a:r>
            <a:endParaRPr lang="fr-FR" dirty="0"/>
          </a:p>
        </p:txBody>
      </p:sp>
      <p:grpSp>
        <p:nvGrpSpPr>
          <p:cNvPr id="23" name="Groupe 22"/>
          <p:cNvGrpSpPr/>
          <p:nvPr/>
        </p:nvGrpSpPr>
        <p:grpSpPr>
          <a:xfrm>
            <a:off x="7513781" y="4293096"/>
            <a:ext cx="1162675" cy="1512168"/>
            <a:chOff x="7225749" y="3140968"/>
            <a:chExt cx="1162675" cy="1512168"/>
          </a:xfrm>
        </p:grpSpPr>
        <p:sp>
          <p:nvSpPr>
            <p:cNvPr id="19" name="Rectangle 18"/>
            <p:cNvSpPr/>
            <p:nvPr/>
          </p:nvSpPr>
          <p:spPr>
            <a:xfrm>
              <a:off x="7369765" y="3140968"/>
              <a:ext cx="874643" cy="10801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smtClean="0">
                  <a:solidFill>
                    <a:schemeClr val="tx1"/>
                  </a:solidFill>
                </a:rPr>
                <a:t>&lt;html&gt;</a:t>
              </a:r>
            </a:p>
            <a:p>
              <a:r>
                <a:rPr lang="fr-FR" sz="1600" dirty="0" smtClean="0">
                  <a:solidFill>
                    <a:schemeClr val="tx1"/>
                  </a:solidFill>
                </a:rPr>
                <a:t>Coucou</a:t>
              </a:r>
            </a:p>
            <a:p>
              <a:r>
                <a:rPr lang="fr-FR" sz="1600" dirty="0" smtClean="0">
                  <a:solidFill>
                    <a:schemeClr val="tx1"/>
                  </a:solidFill>
                </a:rPr>
                <a:t>&lt;/html&gt;</a:t>
              </a:r>
              <a:endParaRPr lang="fr-FR" sz="1600" dirty="0">
                <a:solidFill>
                  <a:schemeClr val="tx1"/>
                </a:solidFill>
              </a:endParaRPr>
            </a:p>
          </p:txBody>
        </p:sp>
        <p:sp>
          <p:nvSpPr>
            <p:cNvPr id="20" name="ZoneTexte 19"/>
            <p:cNvSpPr txBox="1"/>
            <p:nvPr/>
          </p:nvSpPr>
          <p:spPr>
            <a:xfrm>
              <a:off x="7225749" y="4283804"/>
              <a:ext cx="1162675" cy="369332"/>
            </a:xfrm>
            <a:prstGeom prst="rect">
              <a:avLst/>
            </a:prstGeom>
            <a:noFill/>
          </p:spPr>
          <p:txBody>
            <a:bodyPr wrap="square" rtlCol="0">
              <a:spAutoFit/>
            </a:bodyPr>
            <a:lstStyle/>
            <a:p>
              <a:pPr algn="ctr"/>
              <a:r>
                <a:rPr lang="fr-FR" dirty="0" err="1" smtClean="0"/>
                <a:t>page.php</a:t>
              </a:r>
              <a:endParaRPr lang="fr-FR" dirty="0"/>
            </a:p>
          </p:txBody>
        </p:sp>
      </p:grpSp>
      <p:cxnSp>
        <p:nvCxnSpPr>
          <p:cNvPr id="25" name="Connecteur droit avec flèche 24"/>
          <p:cNvCxnSpPr>
            <a:stCxn id="13" idx="3"/>
            <a:endCxn id="19" idx="1"/>
          </p:cNvCxnSpPr>
          <p:nvPr/>
        </p:nvCxnSpPr>
        <p:spPr>
          <a:xfrm>
            <a:off x="6783129" y="4391816"/>
            <a:ext cx="874668" cy="441340"/>
          </a:xfrm>
          <a:prstGeom prst="straightConnector1">
            <a:avLst/>
          </a:prstGeom>
          <a:ln w="28575">
            <a:solidFill>
              <a:srgbClr val="002060"/>
            </a:solidFill>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5436096" y="3140968"/>
            <a:ext cx="1800200" cy="646331"/>
          </a:xfrm>
          <a:prstGeom prst="rect">
            <a:avLst/>
          </a:prstGeom>
          <a:noFill/>
        </p:spPr>
        <p:txBody>
          <a:bodyPr wrap="square" rtlCol="0">
            <a:spAutoFit/>
          </a:bodyPr>
          <a:lstStyle/>
          <a:p>
            <a:pPr algn="ctr"/>
            <a:r>
              <a:rPr lang="fr-FR" dirty="0" smtClean="0"/>
              <a:t>GET </a:t>
            </a:r>
            <a:r>
              <a:rPr lang="fr-FR" dirty="0" err="1" smtClean="0"/>
              <a:t>page.php</a:t>
            </a:r>
            <a:r>
              <a:rPr lang="fr-FR" dirty="0" smtClean="0"/>
              <a:t/>
            </a:r>
            <a:br>
              <a:rPr lang="fr-FR" dirty="0" smtClean="0"/>
            </a:br>
            <a:r>
              <a:rPr lang="fr-FR" smtClean="0"/>
              <a:t>POST Name=Flo</a:t>
            </a:r>
            <a:endParaRPr lang="fr-FR" dirty="0"/>
          </a:p>
        </p:txBody>
      </p:sp>
      <p:grpSp>
        <p:nvGrpSpPr>
          <p:cNvPr id="28" name="Groupe 27"/>
          <p:cNvGrpSpPr/>
          <p:nvPr/>
        </p:nvGrpSpPr>
        <p:grpSpPr>
          <a:xfrm>
            <a:off x="5220072" y="5651956"/>
            <a:ext cx="1152128" cy="657364"/>
            <a:chOff x="3779912" y="4149080"/>
            <a:chExt cx="1152128" cy="657364"/>
          </a:xfrm>
        </p:grpSpPr>
        <p:pic>
          <p:nvPicPr>
            <p:cNvPr id="29" name="Image 28" descr="apache 2016.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0" name="ZoneTexte 29"/>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pic>
        <p:nvPicPr>
          <p:cNvPr id="35" name="Image 34" descr="php-logo.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71828" y="5572844"/>
            <a:ext cx="664468" cy="664468"/>
          </a:xfrm>
          <a:prstGeom prst="rect">
            <a:avLst/>
          </a:prstGeom>
        </p:spPr>
      </p:pic>
      <p:sp>
        <p:nvSpPr>
          <p:cNvPr id="3" name="ZoneTexte 2"/>
          <p:cNvSpPr txBox="1"/>
          <p:nvPr/>
        </p:nvSpPr>
        <p:spPr>
          <a:xfrm>
            <a:off x="7596336" y="3429000"/>
            <a:ext cx="1140056" cy="646331"/>
          </a:xfrm>
          <a:prstGeom prst="rect">
            <a:avLst/>
          </a:prstGeom>
          <a:noFill/>
        </p:spPr>
        <p:txBody>
          <a:bodyPr wrap="none" rtlCol="0">
            <a:spAutoFit/>
          </a:bodyPr>
          <a:lstStyle/>
          <a:p>
            <a:r>
              <a:rPr lang="fr-FR" dirty="0" smtClean="0"/>
              <a:t>POST :</a:t>
            </a:r>
          </a:p>
          <a:p>
            <a:r>
              <a:rPr lang="fr-FR" dirty="0" smtClean="0"/>
              <a:t>Name=</a:t>
            </a:r>
            <a:r>
              <a:rPr lang="fr-FR" dirty="0" err="1" smtClean="0"/>
              <a:t>Flo</a:t>
            </a:r>
            <a:endParaRPr lang="fr-FR" dirty="0"/>
          </a:p>
        </p:txBody>
      </p:sp>
      <p:grpSp>
        <p:nvGrpSpPr>
          <p:cNvPr id="18" name="Groupe 17"/>
          <p:cNvGrpSpPr/>
          <p:nvPr/>
        </p:nvGrpSpPr>
        <p:grpSpPr>
          <a:xfrm>
            <a:off x="1547664" y="3995772"/>
            <a:ext cx="864096" cy="585356"/>
            <a:chOff x="1547664" y="3995772"/>
            <a:chExt cx="864096" cy="585356"/>
          </a:xfrm>
        </p:grpSpPr>
        <p:sp>
          <p:nvSpPr>
            <p:cNvPr id="15" name="Rectangle 14"/>
            <p:cNvSpPr/>
            <p:nvPr/>
          </p:nvSpPr>
          <p:spPr>
            <a:xfrm>
              <a:off x="1547664" y="4329100"/>
              <a:ext cx="864096" cy="25202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mtClean="0">
                  <a:solidFill>
                    <a:schemeClr val="tx1"/>
                  </a:solidFill>
                </a:rPr>
                <a:t>Flo</a:t>
              </a:r>
              <a:endParaRPr lang="fr-FR" dirty="0">
                <a:solidFill>
                  <a:schemeClr val="tx1"/>
                </a:solidFill>
              </a:endParaRPr>
            </a:p>
          </p:txBody>
        </p:sp>
        <p:sp>
          <p:nvSpPr>
            <p:cNvPr id="16" name="ZoneTexte 15"/>
            <p:cNvSpPr txBox="1"/>
            <p:nvPr/>
          </p:nvSpPr>
          <p:spPr>
            <a:xfrm>
              <a:off x="1547664" y="3995772"/>
              <a:ext cx="864096" cy="369332"/>
            </a:xfrm>
            <a:prstGeom prst="rect">
              <a:avLst/>
            </a:prstGeom>
            <a:noFill/>
          </p:spPr>
          <p:txBody>
            <a:bodyPr wrap="square" rtlCol="0">
              <a:spAutoFit/>
            </a:bodyPr>
            <a:lstStyle/>
            <a:p>
              <a:r>
                <a:rPr lang="fr-FR" dirty="0" smtClean="0"/>
                <a:t>Name :</a:t>
              </a:r>
              <a:endParaRPr lang="fr-FR" dirty="0"/>
            </a:p>
          </p:txBody>
        </p:sp>
      </p:grpSp>
      <p:sp>
        <p:nvSpPr>
          <p:cNvPr id="14" name="Espace réservé du numéro de diapositive 13"/>
          <p:cNvSpPr>
            <a:spLocks noGrp="1"/>
          </p:cNvSpPr>
          <p:nvPr>
            <p:ph type="sldNum" sz="quarter" idx="12"/>
          </p:nvPr>
        </p:nvSpPr>
        <p:spPr/>
        <p:txBody>
          <a:bodyPr/>
          <a:lstStyle/>
          <a:p>
            <a:fld id="{CF4668DC-857F-487D-BFFA-8C0CA5037977}" type="slidenum">
              <a:rPr lang="fr-BE" smtClean="0"/>
              <a:t>42</a:t>
            </a:fld>
            <a:endParaRPr lang="fr-BE"/>
          </a:p>
        </p:txBody>
      </p:sp>
    </p:spTree>
    <p:extLst>
      <p:ext uri="{BB962C8B-B14F-4D97-AF65-F5344CB8AC3E}">
        <p14:creationId xmlns:p14="http://schemas.microsoft.com/office/powerpoint/2010/main" val="755812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xit" presetSubtype="0" fill="hold" nodeType="withEffect">
                                  <p:stCondLst>
                                    <p:cond delay="0"/>
                                  </p:stCondLst>
                                  <p:childTnLst>
                                    <p:animEffect transition="out" filter="fade">
                                      <p:cBhvr>
                                        <p:cTn id="13" dur="500"/>
                                        <p:tgtEl>
                                          <p:spTgt spid="18"/>
                                        </p:tgtEl>
                                      </p:cBhvr>
                                    </p:animEffect>
                                    <p:set>
                                      <p:cBhvr>
                                        <p:cTn id="14" dur="1" fill="hold">
                                          <p:stCondLst>
                                            <p:cond delay="499"/>
                                          </p:stCondLst>
                                        </p:cTn>
                                        <p:tgtEl>
                                          <p:spTgt spid="18"/>
                                        </p:tgtEl>
                                        <p:attrNameLst>
                                          <p:attrName>style.visibility</p:attrName>
                                        </p:attrNameLst>
                                      </p:cBhvr>
                                      <p:to>
                                        <p:strVal val="hidden"/>
                                      </p:to>
                                    </p:se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fade">
                                      <p:cBhvr>
                                        <p:cTn id="20" dur="500"/>
                                        <p:tgtEl>
                                          <p:spTgt spid="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7"/>
                                        </p:tgtEl>
                                      </p:cBhvr>
                                    </p:animEffect>
                                    <p:set>
                                      <p:cBhvr>
                                        <p:cTn id="25" dur="1" fill="hold">
                                          <p:stCondLst>
                                            <p:cond delay="499"/>
                                          </p:stCondLst>
                                        </p:cTn>
                                        <p:tgtEl>
                                          <p:spTgt spid="7"/>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7"/>
                                        </p:tgtEl>
                                      </p:cBhvr>
                                    </p:animEffect>
                                    <p:set>
                                      <p:cBhvr>
                                        <p:cTn id="28" dur="1" fill="hold">
                                          <p:stCondLst>
                                            <p:cond delay="499"/>
                                          </p:stCondLst>
                                        </p:cTn>
                                        <p:tgtEl>
                                          <p:spTgt spid="1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nodeType="withEffect">
                                  <p:stCondLst>
                                    <p:cond delay="0"/>
                                  </p:stCondLst>
                                  <p:childTnLst>
                                    <p:set>
                                      <p:cBhvr>
                                        <p:cTn id="33" dur="1" fill="hold">
                                          <p:stCondLst>
                                            <p:cond delay="0"/>
                                          </p:stCondLst>
                                        </p:cTn>
                                        <p:tgtEl>
                                          <p:spTgt spid="4">
                                            <p:txEl>
                                              <p:pRg st="1" end="1"/>
                                            </p:txEl>
                                          </p:spTgt>
                                        </p:tgtEl>
                                        <p:attrNameLst>
                                          <p:attrName>style.visibility</p:attrName>
                                        </p:attrNameLst>
                                      </p:cBhvr>
                                      <p:to>
                                        <p:strVal val="visible"/>
                                      </p:to>
                                    </p:set>
                                    <p:animEffect transition="in" filter="fade">
                                      <p:cBhvr>
                                        <p:cTn id="34" dur="500"/>
                                        <p:tgtEl>
                                          <p:spTgt spid="4">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2" end="2"/>
                                            </p:txEl>
                                          </p:spTgt>
                                        </p:tgtEl>
                                        <p:attrNameLst>
                                          <p:attrName>style.visibility</p:attrName>
                                        </p:attrNameLst>
                                      </p:cBhvr>
                                      <p:to>
                                        <p:strVal val="visible"/>
                                      </p:to>
                                    </p:set>
                                    <p:animEffect transition="in" filter="fade">
                                      <p:cBhvr>
                                        <p:cTn id="45" dur="500"/>
                                        <p:tgtEl>
                                          <p:spTgt spid="4">
                                            <p:txEl>
                                              <p:pRg st="2" end="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26" grpId="0"/>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2360"/>
            <a:ext cx="9144000" cy="5207000"/>
          </a:xfrm>
          <a:prstGeom prst="rect">
            <a:avLst/>
          </a:prstGeom>
        </p:spPr>
      </p:pic>
      <p:sp>
        <p:nvSpPr>
          <p:cNvPr id="5" name="Rectangle 4"/>
          <p:cNvSpPr/>
          <p:nvPr/>
        </p:nvSpPr>
        <p:spPr>
          <a:xfrm>
            <a:off x="5076056" y="3861048"/>
            <a:ext cx="300268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07504" y="3717032"/>
            <a:ext cx="755576"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79512" y="4221088"/>
            <a:ext cx="2880320" cy="1477328"/>
          </a:xfrm>
          <a:prstGeom prst="rect">
            <a:avLst/>
          </a:prstGeom>
          <a:solidFill>
            <a:schemeClr val="tx2">
              <a:lumMod val="60000"/>
              <a:lumOff val="40000"/>
            </a:schemeClr>
          </a:solidFill>
        </p:spPr>
        <p:txBody>
          <a:bodyPr wrap="square" rtlCol="0">
            <a:spAutoFit/>
          </a:bodyPr>
          <a:lstStyle/>
          <a:p>
            <a:pPr algn="ctr"/>
            <a:r>
              <a:rPr lang="fr-FR" dirty="0" smtClean="0"/>
              <a:t>1 - On lance un programme qui écoute les requêtes envoyées sur notre propre machine (</a:t>
            </a:r>
            <a:r>
              <a:rPr lang="fr-FR" dirty="0" err="1" smtClean="0"/>
              <a:t>localhost</a:t>
            </a:r>
            <a:r>
              <a:rPr lang="fr-FR" dirty="0" smtClean="0"/>
              <a:t>), sur le port 5000</a:t>
            </a:r>
            <a:endParaRPr lang="fr-FR" dirty="0"/>
          </a:p>
        </p:txBody>
      </p:sp>
      <p:sp>
        <p:nvSpPr>
          <p:cNvPr id="8" name="ZoneTexte 7"/>
          <p:cNvSpPr txBox="1"/>
          <p:nvPr/>
        </p:nvSpPr>
        <p:spPr>
          <a:xfrm>
            <a:off x="5724128" y="2204864"/>
            <a:ext cx="2736304" cy="1477328"/>
          </a:xfrm>
          <a:prstGeom prst="rect">
            <a:avLst/>
          </a:prstGeom>
          <a:solidFill>
            <a:schemeClr val="tx2">
              <a:lumMod val="60000"/>
              <a:lumOff val="40000"/>
            </a:schemeClr>
          </a:solidFill>
        </p:spPr>
        <p:txBody>
          <a:bodyPr wrap="square" rtlCol="0">
            <a:spAutoFit/>
          </a:bodyPr>
          <a:lstStyle/>
          <a:p>
            <a:pPr algn="ctr"/>
            <a:r>
              <a:rPr lang="fr-FR" dirty="0" smtClean="0"/>
              <a:t>2 - On crée un formulaire qui enverra les données avec la méthode POST, vers une page de notre machine sur le port 5000</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43</a:t>
            </a:fld>
            <a:endParaRPr lang="fr-BE"/>
          </a:p>
        </p:txBody>
      </p:sp>
    </p:spTree>
    <p:extLst>
      <p:ext uri="{BB962C8B-B14F-4D97-AF65-F5344CB8AC3E}">
        <p14:creationId xmlns:p14="http://schemas.microsoft.com/office/powerpoint/2010/main" val="169248204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62360"/>
            <a:ext cx="9144000" cy="5206999"/>
          </a:xfrm>
          <a:prstGeom prst="rect">
            <a:avLst/>
          </a:prstGeom>
        </p:spPr>
      </p:pic>
      <p:sp>
        <p:nvSpPr>
          <p:cNvPr id="5" name="Rectangle 4"/>
          <p:cNvSpPr/>
          <p:nvPr/>
        </p:nvSpPr>
        <p:spPr>
          <a:xfrm>
            <a:off x="-14858" y="1988840"/>
            <a:ext cx="626418" cy="1290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4858" y="2117886"/>
            <a:ext cx="1008112" cy="1229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4858" y="2240869"/>
            <a:ext cx="1994570"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483768" y="2012647"/>
            <a:ext cx="2736304" cy="1200329"/>
          </a:xfrm>
          <a:prstGeom prst="rect">
            <a:avLst/>
          </a:prstGeom>
          <a:solidFill>
            <a:schemeClr val="tx2">
              <a:lumMod val="60000"/>
              <a:lumOff val="40000"/>
            </a:schemeClr>
          </a:solidFill>
        </p:spPr>
        <p:txBody>
          <a:bodyPr wrap="square" rtlCol="0">
            <a:spAutoFit/>
          </a:bodyPr>
          <a:lstStyle/>
          <a:p>
            <a:pPr algn="ctr"/>
            <a:r>
              <a:rPr lang="fr-FR" dirty="0" smtClean="0"/>
              <a:t>3 – On remplit le formulaire avec des valeurs, puis on clique sur « Envoyer »</a:t>
            </a:r>
            <a:endParaRPr lang="fr-FR" dirty="0"/>
          </a:p>
        </p:txBody>
      </p:sp>
      <p:sp>
        <p:nvSpPr>
          <p:cNvPr id="9" name="Rectangle 8"/>
          <p:cNvSpPr/>
          <p:nvPr/>
        </p:nvSpPr>
        <p:spPr>
          <a:xfrm>
            <a:off x="12874" y="3861048"/>
            <a:ext cx="1619672" cy="1261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5148064" y="3789040"/>
            <a:ext cx="3160942" cy="2031325"/>
          </a:xfrm>
          <a:prstGeom prst="rect">
            <a:avLst/>
          </a:prstGeom>
          <a:solidFill>
            <a:schemeClr val="tx2">
              <a:lumMod val="60000"/>
              <a:lumOff val="40000"/>
            </a:schemeClr>
          </a:solidFill>
        </p:spPr>
        <p:txBody>
          <a:bodyPr wrap="square" rtlCol="0">
            <a:spAutoFit/>
          </a:bodyPr>
          <a:lstStyle/>
          <a:p>
            <a:pPr algn="ctr"/>
            <a:r>
              <a:rPr lang="fr-FR" dirty="0" smtClean="0"/>
              <a:t>4 – Le navigateur envoie une requête POST au serveur (</a:t>
            </a:r>
            <a:r>
              <a:rPr lang="fr-FR" dirty="0" err="1" smtClean="0"/>
              <a:t>localhost</a:t>
            </a:r>
            <a:r>
              <a:rPr lang="fr-FR" dirty="0" smtClean="0"/>
              <a:t>) en visant la </a:t>
            </a:r>
            <a:r>
              <a:rPr lang="fr-FR" dirty="0"/>
              <a:t>ressource /</a:t>
            </a:r>
            <a:r>
              <a:rPr lang="fr-FR" dirty="0" err="1" smtClean="0"/>
              <a:t>index.php</a:t>
            </a:r>
            <a:r>
              <a:rPr lang="fr-FR" dirty="0" smtClean="0"/>
              <a:t>, et en incluant l’ensemble des variables dans le corps (body) de la requête HTTP</a:t>
            </a:r>
            <a:endParaRPr lang="fr-FR" dirty="0"/>
          </a:p>
        </p:txBody>
      </p:sp>
      <p:sp>
        <p:nvSpPr>
          <p:cNvPr id="11" name="Rectangle 10"/>
          <p:cNvSpPr/>
          <p:nvPr/>
        </p:nvSpPr>
        <p:spPr>
          <a:xfrm>
            <a:off x="12874" y="5229200"/>
            <a:ext cx="4919166" cy="2768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44</a:t>
            </a:fld>
            <a:endParaRPr lang="fr-BE"/>
          </a:p>
        </p:txBody>
      </p:sp>
    </p:spTree>
    <p:extLst>
      <p:ext uri="{BB962C8B-B14F-4D97-AF65-F5344CB8AC3E}">
        <p14:creationId xmlns:p14="http://schemas.microsoft.com/office/powerpoint/2010/main" val="176022342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2360"/>
            <a:ext cx="9143998" cy="5206998"/>
          </a:xfrm>
          <a:prstGeom prst="rect">
            <a:avLst/>
          </a:prstGeom>
        </p:spPr>
      </p:pic>
      <p:sp>
        <p:nvSpPr>
          <p:cNvPr id="5" name="Rectangle 4"/>
          <p:cNvSpPr/>
          <p:nvPr/>
        </p:nvSpPr>
        <p:spPr>
          <a:xfrm>
            <a:off x="12874" y="5517232"/>
            <a:ext cx="275892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1467" y="3212976"/>
            <a:ext cx="1261099"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1654717" y="1700808"/>
            <a:ext cx="1189091"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2947975" y="5499807"/>
            <a:ext cx="2736304" cy="923330"/>
          </a:xfrm>
          <a:prstGeom prst="rect">
            <a:avLst/>
          </a:prstGeom>
          <a:solidFill>
            <a:schemeClr val="tx2">
              <a:lumMod val="60000"/>
              <a:lumOff val="40000"/>
            </a:schemeClr>
          </a:solidFill>
        </p:spPr>
        <p:txBody>
          <a:bodyPr wrap="square" rtlCol="0">
            <a:spAutoFit/>
          </a:bodyPr>
          <a:lstStyle/>
          <a:p>
            <a:pPr algn="ctr"/>
            <a:r>
              <a:rPr lang="fr-FR" dirty="0" smtClean="0"/>
              <a:t>5 – Depuis le programme « serveur » on écrit une réponse</a:t>
            </a:r>
            <a:endParaRPr lang="fr-FR" dirty="0"/>
          </a:p>
        </p:txBody>
      </p:sp>
      <p:sp>
        <p:nvSpPr>
          <p:cNvPr id="9" name="ZoneTexte 8"/>
          <p:cNvSpPr txBox="1"/>
          <p:nvPr/>
        </p:nvSpPr>
        <p:spPr>
          <a:xfrm>
            <a:off x="93804" y="2217638"/>
            <a:ext cx="2736304" cy="923330"/>
          </a:xfrm>
          <a:prstGeom prst="rect">
            <a:avLst/>
          </a:prstGeom>
          <a:solidFill>
            <a:schemeClr val="tx2">
              <a:lumMod val="60000"/>
              <a:lumOff val="40000"/>
            </a:schemeClr>
          </a:solidFill>
        </p:spPr>
        <p:txBody>
          <a:bodyPr wrap="square" rtlCol="0">
            <a:spAutoFit/>
          </a:bodyPr>
          <a:lstStyle/>
          <a:p>
            <a:pPr algn="ctr"/>
            <a:r>
              <a:rPr lang="fr-FR" dirty="0" smtClean="0"/>
              <a:t>6 – Le navigateur commence à récupérer la réponse</a:t>
            </a:r>
            <a:endParaRPr lang="fr-FR" dirty="0"/>
          </a:p>
        </p:txBody>
      </p:sp>
      <p:sp>
        <p:nvSpPr>
          <p:cNvPr id="10" name="ZoneTexte 9"/>
          <p:cNvSpPr txBox="1"/>
          <p:nvPr/>
        </p:nvSpPr>
        <p:spPr>
          <a:xfrm>
            <a:off x="3131840" y="1700808"/>
            <a:ext cx="3672408" cy="1477328"/>
          </a:xfrm>
          <a:prstGeom prst="rect">
            <a:avLst/>
          </a:prstGeom>
          <a:solidFill>
            <a:schemeClr val="tx2">
              <a:lumMod val="60000"/>
              <a:lumOff val="40000"/>
            </a:schemeClr>
          </a:solidFill>
        </p:spPr>
        <p:txBody>
          <a:bodyPr wrap="square" rtlCol="0">
            <a:spAutoFit/>
          </a:bodyPr>
          <a:lstStyle/>
          <a:p>
            <a:pPr algn="ctr"/>
            <a:r>
              <a:rPr lang="fr-FR" dirty="0" smtClean="0"/>
              <a:t>6 – Le navigateur récupère une réponse, il considère donc qu’il s’agit d’une réponse possible accessible à cette URL lorsque l’on envoie des données en POST</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45</a:t>
            </a:fld>
            <a:endParaRPr lang="fr-BE"/>
          </a:p>
        </p:txBody>
      </p:sp>
    </p:spTree>
    <p:extLst>
      <p:ext uri="{BB962C8B-B14F-4D97-AF65-F5344CB8AC3E}">
        <p14:creationId xmlns:p14="http://schemas.microsoft.com/office/powerpoint/2010/main" val="371707811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Communication C/S : POST</a:t>
            </a:r>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462360"/>
            <a:ext cx="9143997" cy="5206998"/>
          </a:xfrm>
          <a:prstGeom prst="rect">
            <a:avLst/>
          </a:prstGeom>
        </p:spPr>
      </p:pic>
      <p:sp>
        <p:nvSpPr>
          <p:cNvPr id="5" name="Rectangle 4"/>
          <p:cNvSpPr/>
          <p:nvPr/>
        </p:nvSpPr>
        <p:spPr>
          <a:xfrm>
            <a:off x="0" y="5517232"/>
            <a:ext cx="2843808"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0" y="2132856"/>
            <a:ext cx="2267744"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p:cNvSpPr txBox="1"/>
          <p:nvPr/>
        </p:nvSpPr>
        <p:spPr>
          <a:xfrm>
            <a:off x="1115616" y="4365104"/>
            <a:ext cx="3389880" cy="923330"/>
          </a:xfrm>
          <a:prstGeom prst="rect">
            <a:avLst/>
          </a:prstGeom>
          <a:solidFill>
            <a:schemeClr val="tx2">
              <a:lumMod val="60000"/>
              <a:lumOff val="40000"/>
            </a:schemeClr>
          </a:solidFill>
        </p:spPr>
        <p:txBody>
          <a:bodyPr wrap="square" rtlCol="0">
            <a:spAutoFit/>
          </a:bodyPr>
          <a:lstStyle/>
          <a:p>
            <a:pPr algn="ctr"/>
            <a:r>
              <a:rPr lang="fr-FR" dirty="0" smtClean="0"/>
              <a:t>7 – Depuis le programme « serveur », on termine la réponse (Ctrl + D)/ferme la connexion</a:t>
            </a:r>
            <a:endParaRPr lang="fr-FR" dirty="0"/>
          </a:p>
        </p:txBody>
      </p:sp>
      <p:sp>
        <p:nvSpPr>
          <p:cNvPr id="8" name="ZoneTexte 7"/>
          <p:cNvSpPr txBox="1"/>
          <p:nvPr/>
        </p:nvSpPr>
        <p:spPr>
          <a:xfrm>
            <a:off x="2406256" y="1580599"/>
            <a:ext cx="3389880" cy="1477328"/>
          </a:xfrm>
          <a:prstGeom prst="rect">
            <a:avLst/>
          </a:prstGeom>
          <a:solidFill>
            <a:schemeClr val="tx2">
              <a:lumMod val="60000"/>
              <a:lumOff val="40000"/>
            </a:schemeClr>
          </a:solidFill>
        </p:spPr>
        <p:txBody>
          <a:bodyPr wrap="square" rtlCol="0">
            <a:spAutoFit/>
          </a:bodyPr>
          <a:lstStyle/>
          <a:p>
            <a:pPr algn="ctr"/>
            <a:r>
              <a:rPr lang="fr-FR" dirty="0" smtClean="0"/>
              <a:t>8 – Le navigateur voit la connexion se fermer, il considère que les données qu’il a récupéré constitue la réponse entière, il l’affiche</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46</a:t>
            </a:fld>
            <a:endParaRPr lang="fr-BE"/>
          </a:p>
        </p:txBody>
      </p:sp>
    </p:spTree>
    <p:extLst>
      <p:ext uri="{BB962C8B-B14F-4D97-AF65-F5344CB8AC3E}">
        <p14:creationId xmlns:p14="http://schemas.microsoft.com/office/powerpoint/2010/main" val="125843450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a:xfrm>
            <a:off x="457200" y="-243408"/>
            <a:ext cx="8229600" cy="1143000"/>
          </a:xfrm>
        </p:spPr>
        <p:txBody>
          <a:bodyPr/>
          <a:lstStyle/>
          <a:p>
            <a:r>
              <a:rPr lang="fr-FR" dirty="0"/>
              <a:t>Communications C/S : </a:t>
            </a:r>
            <a:r>
              <a:rPr lang="fr-FR" dirty="0" smtClean="0"/>
              <a:t>POST (logs)</a:t>
            </a:r>
            <a:endParaRPr lang="fr-FR" dirty="0"/>
          </a:p>
        </p:txBody>
      </p:sp>
      <p:pic>
        <p:nvPicPr>
          <p:cNvPr id="4" name="Espace réservé du contenu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475656" y="764704"/>
            <a:ext cx="6184820" cy="6120680"/>
          </a:xfrm>
        </p:spPr>
      </p:pic>
      <p:sp>
        <p:nvSpPr>
          <p:cNvPr id="9" name="Rectangle 8"/>
          <p:cNvSpPr/>
          <p:nvPr/>
        </p:nvSpPr>
        <p:spPr>
          <a:xfrm>
            <a:off x="1547664" y="4149080"/>
            <a:ext cx="5904656"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1547664" y="3825044"/>
            <a:ext cx="5904656" cy="3240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107504" y="2780928"/>
            <a:ext cx="3389880" cy="923330"/>
          </a:xfrm>
          <a:prstGeom prst="rect">
            <a:avLst/>
          </a:prstGeom>
          <a:solidFill>
            <a:schemeClr val="tx2">
              <a:lumMod val="60000"/>
              <a:lumOff val="40000"/>
            </a:schemeClr>
          </a:solidFill>
        </p:spPr>
        <p:txBody>
          <a:bodyPr wrap="square" rtlCol="0">
            <a:spAutoFit/>
          </a:bodyPr>
          <a:lstStyle/>
          <a:p>
            <a:pPr algn="ctr"/>
            <a:r>
              <a:rPr lang="fr-FR" dirty="0" smtClean="0"/>
              <a:t>2 – Le navigateur demande la page contenant le formulaire au serveur</a:t>
            </a:r>
            <a:endParaRPr lang="fr-FR" dirty="0"/>
          </a:p>
        </p:txBody>
      </p:sp>
      <p:sp>
        <p:nvSpPr>
          <p:cNvPr id="13" name="ZoneTexte 12"/>
          <p:cNvSpPr txBox="1"/>
          <p:nvPr/>
        </p:nvSpPr>
        <p:spPr>
          <a:xfrm>
            <a:off x="4355976" y="4869160"/>
            <a:ext cx="4325984" cy="923330"/>
          </a:xfrm>
          <a:prstGeom prst="rect">
            <a:avLst/>
          </a:prstGeom>
          <a:solidFill>
            <a:schemeClr val="tx2">
              <a:lumMod val="60000"/>
              <a:lumOff val="40000"/>
            </a:schemeClr>
          </a:solidFill>
        </p:spPr>
        <p:txBody>
          <a:bodyPr wrap="square" rtlCol="0">
            <a:spAutoFit/>
          </a:bodyPr>
          <a:lstStyle/>
          <a:p>
            <a:pPr algn="ctr"/>
            <a:r>
              <a:rPr lang="fr-FR" dirty="0" smtClean="0"/>
              <a:t>3 – Le navigateur envoie le formulaire en POST, on ne voit aucun nom de variable ni valeur dans les logs d’apache !</a:t>
            </a:r>
            <a:endParaRPr lang="fr-FR" dirty="0"/>
          </a:p>
        </p:txBody>
      </p:sp>
      <p:sp>
        <p:nvSpPr>
          <p:cNvPr id="8" name="ZoneTexte 7"/>
          <p:cNvSpPr txBox="1"/>
          <p:nvPr/>
        </p:nvSpPr>
        <p:spPr>
          <a:xfrm>
            <a:off x="5436096" y="1628800"/>
            <a:ext cx="3389880" cy="1200329"/>
          </a:xfrm>
          <a:prstGeom prst="rect">
            <a:avLst/>
          </a:prstGeom>
          <a:solidFill>
            <a:schemeClr val="tx2">
              <a:lumMod val="60000"/>
              <a:lumOff val="40000"/>
            </a:schemeClr>
          </a:solidFill>
        </p:spPr>
        <p:txBody>
          <a:bodyPr wrap="square" rtlCol="0">
            <a:spAutoFit/>
          </a:bodyPr>
          <a:lstStyle/>
          <a:p>
            <a:pPr algn="ctr"/>
            <a:r>
              <a:rPr lang="fr-FR" dirty="0" smtClean="0"/>
              <a:t>1 – On va regarder les « logs » de apache (les journaux enregistrant toutes les transactions que le serveur web a traité)</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47</a:t>
            </a:fld>
            <a:endParaRPr lang="fr-BE"/>
          </a:p>
        </p:txBody>
      </p:sp>
    </p:spTree>
    <p:extLst>
      <p:ext uri="{BB962C8B-B14F-4D97-AF65-F5344CB8AC3E}">
        <p14:creationId xmlns:p14="http://schemas.microsoft.com/office/powerpoint/2010/main" val="329155482"/>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Statuts HTTP</a:t>
            </a:r>
            <a:endParaRPr lang="fr-FR" dirty="0"/>
          </a:p>
        </p:txBody>
      </p:sp>
      <p:sp>
        <p:nvSpPr>
          <p:cNvPr id="3" name="Espace réservé du contenu 2"/>
          <p:cNvSpPr>
            <a:spLocks noGrp="1"/>
          </p:cNvSpPr>
          <p:nvPr>
            <p:ph idx="1"/>
          </p:nvPr>
        </p:nvSpPr>
        <p:spPr>
          <a:xfrm>
            <a:off x="457200" y="1600200"/>
            <a:ext cx="8229600" cy="4925144"/>
          </a:xfrm>
        </p:spPr>
        <p:txBody>
          <a:bodyPr>
            <a:normAutofit/>
          </a:bodyPr>
          <a:lstStyle/>
          <a:p>
            <a:r>
              <a:rPr lang="fr-FR" dirty="0" smtClean="0"/>
              <a:t>Une requête envoyée = une réponse reçue</a:t>
            </a:r>
          </a:p>
          <a:p>
            <a:endParaRPr lang="fr-FR" dirty="0"/>
          </a:p>
          <a:p>
            <a:r>
              <a:rPr lang="fr-FR" dirty="0" smtClean="0"/>
              <a:t>Réponses HTTP de 5 types (officiels) :</a:t>
            </a:r>
          </a:p>
          <a:p>
            <a:pPr lvl="1"/>
            <a:r>
              <a:rPr lang="fr-FR" dirty="0" smtClean="0"/>
              <a:t>1xx : informationnelle</a:t>
            </a:r>
          </a:p>
          <a:p>
            <a:pPr lvl="1"/>
            <a:r>
              <a:rPr lang="fr-FR" dirty="0" smtClean="0"/>
              <a:t>2xx : succès</a:t>
            </a:r>
          </a:p>
          <a:p>
            <a:pPr lvl="1"/>
            <a:r>
              <a:rPr lang="fr-FR" dirty="0" smtClean="0"/>
              <a:t>3xx : redirection</a:t>
            </a:r>
          </a:p>
          <a:p>
            <a:pPr lvl="1"/>
            <a:r>
              <a:rPr lang="fr-FR" dirty="0" smtClean="0"/>
              <a:t>4xx : erreur </a:t>
            </a:r>
            <a:r>
              <a:rPr lang="fr-FR" smtClean="0"/>
              <a:t>côté client  // 404 : url n’existe pas</a:t>
            </a:r>
            <a:endParaRPr lang="fr-FR" dirty="0" smtClean="0"/>
          </a:p>
          <a:p>
            <a:pPr lvl="1"/>
            <a:r>
              <a:rPr lang="fr-FR" dirty="0" smtClean="0"/>
              <a:t>5xx : erreur côté serveur</a:t>
            </a:r>
          </a:p>
          <a:p>
            <a:pPr lvl="1"/>
            <a:r>
              <a:rPr lang="fr-FR" i="1" dirty="0" smtClean="0"/>
              <a:t>[autres erreurs sont liées au serveur web utilisé]</a:t>
            </a:r>
            <a:endParaRPr lang="fr-FR" i="1"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48</a:t>
            </a:fld>
            <a:endParaRPr lang="fr-BE"/>
          </a:p>
        </p:txBody>
      </p:sp>
    </p:spTree>
    <p:extLst>
      <p:ext uri="{BB962C8B-B14F-4D97-AF65-F5344CB8AC3E}">
        <p14:creationId xmlns:p14="http://schemas.microsoft.com/office/powerpoint/2010/main" val="296991063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Statuts HTTP : classiques</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49</a:t>
            </a:fld>
            <a:endParaRPr lang="fr-BE"/>
          </a:p>
        </p:txBody>
      </p:sp>
      <p:graphicFrame>
        <p:nvGraphicFramePr>
          <p:cNvPr id="4" name="Espace réservé du contenu 3"/>
          <p:cNvGraphicFramePr>
            <a:graphicFrameLocks noGrp="1"/>
          </p:cNvGraphicFramePr>
          <p:nvPr>
            <p:ph idx="1"/>
            <p:extLst>
              <p:ext uri="{D42A27DB-BD31-4B8C-83A1-F6EECF244321}">
                <p14:modId xmlns:p14="http://schemas.microsoft.com/office/powerpoint/2010/main" val="2074019220"/>
              </p:ext>
            </p:extLst>
          </p:nvPr>
        </p:nvGraphicFramePr>
        <p:xfrm>
          <a:off x="107504" y="1600200"/>
          <a:ext cx="8928992" cy="5163880"/>
        </p:xfrm>
        <a:graphic>
          <a:graphicData uri="http://schemas.openxmlformats.org/drawingml/2006/table">
            <a:tbl>
              <a:tblPr firstRow="1" bandRow="1">
                <a:tableStyleId>{D7AC3CCA-C797-4891-BE02-D94E43425B78}</a:tableStyleId>
              </a:tblPr>
              <a:tblGrid>
                <a:gridCol w="696953"/>
                <a:gridCol w="2762324"/>
                <a:gridCol w="5469715"/>
              </a:tblGrid>
              <a:tr h="703592">
                <a:tc>
                  <a:txBody>
                    <a:bodyPr/>
                    <a:lstStyle/>
                    <a:p>
                      <a:pPr algn="ctr"/>
                      <a:r>
                        <a:rPr lang="fr-FR" sz="2400" b="1" dirty="0" smtClean="0"/>
                        <a:t>200</a:t>
                      </a:r>
                      <a:endParaRPr lang="fr-FR" sz="2400" b="1" dirty="0"/>
                    </a:p>
                  </a:txBody>
                  <a:tcPr marL="84286" marR="84286" anchor="ctr"/>
                </a:tc>
                <a:tc>
                  <a:txBody>
                    <a:bodyPr/>
                    <a:lstStyle/>
                    <a:p>
                      <a:pPr algn="ctr"/>
                      <a:r>
                        <a:rPr lang="fr-FR" sz="2400" b="1" dirty="0" smtClean="0"/>
                        <a:t>OK</a:t>
                      </a:r>
                      <a:endParaRPr lang="fr-FR" sz="2400" b="1" dirty="0"/>
                    </a:p>
                  </a:txBody>
                  <a:tcPr marL="84286" marR="84286" anchor="ctr"/>
                </a:tc>
                <a:tc>
                  <a:txBody>
                    <a:bodyPr/>
                    <a:lstStyle/>
                    <a:p>
                      <a:pPr algn="ctr"/>
                      <a:r>
                        <a:rPr lang="fr-FR" sz="2000" b="0" dirty="0" smtClean="0"/>
                        <a:t>La requête</a:t>
                      </a:r>
                      <a:r>
                        <a:rPr lang="fr-FR" sz="2000" b="0" baseline="0" dirty="0" smtClean="0"/>
                        <a:t> a bien été reçue, comprise, et exécutée</a:t>
                      </a:r>
                      <a:endParaRPr lang="fr-FR" sz="2000" b="0" dirty="0"/>
                    </a:p>
                  </a:txBody>
                  <a:tcPr marL="84286" marR="84286" anchor="ctr"/>
                </a:tc>
              </a:tr>
              <a:tr h="703592">
                <a:tc>
                  <a:txBody>
                    <a:bodyPr/>
                    <a:lstStyle/>
                    <a:p>
                      <a:pPr algn="ctr"/>
                      <a:r>
                        <a:rPr lang="fr-FR" sz="2400" b="1" dirty="0" smtClean="0"/>
                        <a:t>301 308</a:t>
                      </a:r>
                      <a:endParaRPr lang="fr-FR" sz="2400" b="1" dirty="0"/>
                    </a:p>
                  </a:txBody>
                  <a:tcPr marL="84286" marR="84286" anchor="ctr"/>
                </a:tc>
                <a:tc>
                  <a:txBody>
                    <a:bodyPr/>
                    <a:lstStyle/>
                    <a:p>
                      <a:pPr algn="ctr"/>
                      <a:r>
                        <a:rPr lang="fr-FR" sz="2400" b="1" dirty="0" smtClean="0"/>
                        <a:t>Permanent </a:t>
                      </a:r>
                      <a:r>
                        <a:rPr lang="fr-FR" sz="2400" b="1" dirty="0" err="1" smtClean="0"/>
                        <a:t>Redirect</a:t>
                      </a:r>
                      <a:endParaRPr lang="fr-FR" sz="2400" b="1" dirty="0"/>
                    </a:p>
                  </a:txBody>
                  <a:tcPr marL="84286" marR="84286" anchor="ctr"/>
                </a:tc>
                <a:tc>
                  <a:txBody>
                    <a:bodyPr/>
                    <a:lstStyle/>
                    <a:p>
                      <a:pPr algn="ctr"/>
                      <a:r>
                        <a:rPr lang="fr-FR" sz="2000" b="0" dirty="0" smtClean="0"/>
                        <a:t>La ressource a été définitivement déplacée à une autre URL</a:t>
                      </a:r>
                      <a:endParaRPr lang="fr-FR" sz="2000" b="0" dirty="0"/>
                    </a:p>
                  </a:txBody>
                  <a:tcPr marL="84286" marR="84286" anchor="ctr"/>
                </a:tc>
              </a:tr>
              <a:tr h="703592">
                <a:tc>
                  <a:txBody>
                    <a:bodyPr/>
                    <a:lstStyle/>
                    <a:p>
                      <a:pPr algn="ctr"/>
                      <a:r>
                        <a:rPr lang="fr-FR" sz="2400" b="1" dirty="0" smtClean="0"/>
                        <a:t>302 307</a:t>
                      </a:r>
                      <a:endParaRPr lang="fr-FR" sz="2400" b="1" dirty="0"/>
                    </a:p>
                  </a:txBody>
                  <a:tcPr marL="84286" marR="84286" anchor="ctr"/>
                </a:tc>
                <a:tc>
                  <a:txBody>
                    <a:bodyPr/>
                    <a:lstStyle/>
                    <a:p>
                      <a:pPr algn="ctr"/>
                      <a:r>
                        <a:rPr lang="fr-FR" sz="2400" b="1" dirty="0" err="1" smtClean="0"/>
                        <a:t>Temporary</a:t>
                      </a:r>
                      <a:r>
                        <a:rPr lang="fr-FR" sz="2400" b="1" baseline="0" dirty="0" smtClean="0"/>
                        <a:t> </a:t>
                      </a:r>
                      <a:r>
                        <a:rPr lang="fr-FR" sz="2400" b="1" baseline="0" dirty="0" err="1" smtClean="0"/>
                        <a:t>Redirect</a:t>
                      </a:r>
                      <a:endParaRPr lang="fr-FR" sz="2400" b="1" dirty="0"/>
                    </a:p>
                  </a:txBody>
                  <a:tcPr marL="84286" marR="84286" anchor="ctr"/>
                </a:tc>
                <a:tc>
                  <a:txBody>
                    <a:bodyPr/>
                    <a:lstStyle/>
                    <a:p>
                      <a:pPr algn="ctr"/>
                      <a:r>
                        <a:rPr lang="fr-FR" sz="2000" b="0" dirty="0" smtClean="0"/>
                        <a:t>La ressource est temporairement déplacée à une autre URL</a:t>
                      </a:r>
                      <a:endParaRPr lang="fr-FR" sz="2000" b="0" dirty="0"/>
                    </a:p>
                  </a:txBody>
                  <a:tcPr marL="84286" marR="84286" anchor="ctr"/>
                </a:tc>
              </a:tr>
              <a:tr h="703592">
                <a:tc>
                  <a:txBody>
                    <a:bodyPr/>
                    <a:lstStyle/>
                    <a:p>
                      <a:pPr algn="ctr"/>
                      <a:r>
                        <a:rPr lang="fr-FR" sz="2400" b="1" dirty="0" smtClean="0"/>
                        <a:t>403</a:t>
                      </a:r>
                      <a:endParaRPr lang="fr-FR" sz="2400" b="1" dirty="0"/>
                    </a:p>
                  </a:txBody>
                  <a:tcPr marL="84286" marR="84286" anchor="ctr"/>
                </a:tc>
                <a:tc>
                  <a:txBody>
                    <a:bodyPr/>
                    <a:lstStyle/>
                    <a:p>
                      <a:pPr algn="ctr"/>
                      <a:r>
                        <a:rPr lang="fr-FR" sz="2400" b="1" dirty="0" err="1" smtClean="0"/>
                        <a:t>Forbidden</a:t>
                      </a:r>
                      <a:endParaRPr lang="fr-FR" sz="2400" b="1" dirty="0"/>
                    </a:p>
                  </a:txBody>
                  <a:tcPr marL="84286" marR="84286" anchor="ctr"/>
                </a:tc>
                <a:tc>
                  <a:txBody>
                    <a:bodyPr/>
                    <a:lstStyle/>
                    <a:p>
                      <a:pPr algn="ctr"/>
                      <a:r>
                        <a:rPr lang="fr-FR" sz="2000" b="0" dirty="0" smtClean="0"/>
                        <a:t>La requête est correcte, mais le</a:t>
                      </a:r>
                      <a:r>
                        <a:rPr lang="fr-FR" sz="2000" b="0" baseline="0" dirty="0" smtClean="0"/>
                        <a:t> client n’a pas le droit de demander au serveur de faire cette action</a:t>
                      </a:r>
                      <a:endParaRPr lang="fr-FR" sz="2000" b="0" dirty="0"/>
                    </a:p>
                  </a:txBody>
                  <a:tcPr marL="84286" marR="84286" anchor="ctr"/>
                </a:tc>
              </a:tr>
              <a:tr h="703592">
                <a:tc>
                  <a:txBody>
                    <a:bodyPr/>
                    <a:lstStyle/>
                    <a:p>
                      <a:pPr algn="ctr"/>
                      <a:r>
                        <a:rPr lang="fr-FR" sz="2400" b="1" dirty="0" smtClean="0"/>
                        <a:t>404</a:t>
                      </a:r>
                      <a:endParaRPr lang="fr-FR" sz="2400" b="1" dirty="0"/>
                    </a:p>
                  </a:txBody>
                  <a:tcPr marL="84286" marR="84286" anchor="ctr"/>
                </a:tc>
                <a:tc>
                  <a:txBody>
                    <a:bodyPr/>
                    <a:lstStyle/>
                    <a:p>
                      <a:pPr algn="ctr"/>
                      <a:r>
                        <a:rPr lang="fr-FR" sz="2400" b="1" dirty="0" smtClean="0"/>
                        <a:t>Not </a:t>
                      </a:r>
                      <a:r>
                        <a:rPr lang="fr-FR" sz="2400" b="1" dirty="0" err="1" smtClean="0"/>
                        <a:t>Found</a:t>
                      </a:r>
                      <a:endParaRPr lang="fr-FR" sz="2400" b="1" dirty="0"/>
                    </a:p>
                  </a:txBody>
                  <a:tcPr marL="84286" marR="84286" anchor="ctr"/>
                </a:tc>
                <a:tc>
                  <a:txBody>
                    <a:bodyPr/>
                    <a:lstStyle/>
                    <a:p>
                      <a:pPr algn="ctr"/>
                      <a:r>
                        <a:rPr lang="fr-FR" sz="2000" b="0" dirty="0" smtClean="0"/>
                        <a:t>La ressource</a:t>
                      </a:r>
                      <a:r>
                        <a:rPr lang="fr-FR" sz="2000" b="0" baseline="0" dirty="0" smtClean="0"/>
                        <a:t> visée par l’URL n’a pas été trouvée</a:t>
                      </a:r>
                      <a:endParaRPr lang="fr-FR" sz="2000" b="0" dirty="0"/>
                    </a:p>
                  </a:txBody>
                  <a:tcPr marL="84286" marR="84286" anchor="ctr"/>
                </a:tc>
              </a:tr>
              <a:tr h="703592">
                <a:tc>
                  <a:txBody>
                    <a:bodyPr/>
                    <a:lstStyle/>
                    <a:p>
                      <a:pPr algn="ctr"/>
                      <a:r>
                        <a:rPr lang="fr-FR" sz="2400" b="1" dirty="0" smtClean="0"/>
                        <a:t>500</a:t>
                      </a:r>
                      <a:endParaRPr lang="fr-FR" sz="2400" b="1" dirty="0"/>
                    </a:p>
                  </a:txBody>
                  <a:tcPr marL="84286" marR="84286" anchor="ctr"/>
                </a:tc>
                <a:tc>
                  <a:txBody>
                    <a:bodyPr/>
                    <a:lstStyle/>
                    <a:p>
                      <a:pPr algn="ctr"/>
                      <a:r>
                        <a:rPr lang="fr-FR" sz="2400" b="1" dirty="0" err="1" smtClean="0"/>
                        <a:t>Internal</a:t>
                      </a:r>
                      <a:r>
                        <a:rPr lang="fr-FR" sz="2400" b="1" dirty="0" smtClean="0"/>
                        <a:t> Server </a:t>
                      </a:r>
                      <a:r>
                        <a:rPr lang="fr-FR" sz="2400" b="1" dirty="0" err="1" smtClean="0"/>
                        <a:t>Error</a:t>
                      </a:r>
                      <a:endParaRPr lang="fr-FR" sz="2400" b="1" dirty="0"/>
                    </a:p>
                  </a:txBody>
                  <a:tcPr marL="84286" marR="84286" anchor="ctr"/>
                </a:tc>
                <a:tc>
                  <a:txBody>
                    <a:bodyPr/>
                    <a:lstStyle/>
                    <a:p>
                      <a:pPr algn="ctr"/>
                      <a:r>
                        <a:rPr lang="fr-FR" sz="2000" b="0" dirty="0" smtClean="0"/>
                        <a:t>Erreur générique/non</a:t>
                      </a:r>
                      <a:r>
                        <a:rPr lang="fr-FR" sz="2000" b="0" baseline="0" dirty="0" smtClean="0"/>
                        <a:t> spécifique… le serveur web a échoué quelque chose à un moment</a:t>
                      </a:r>
                      <a:endParaRPr lang="fr-FR" sz="2000" b="0" dirty="0"/>
                    </a:p>
                  </a:txBody>
                  <a:tcPr marL="84286" marR="84286" anchor="ctr"/>
                </a:tc>
              </a:tr>
              <a:tr h="703592">
                <a:tc>
                  <a:txBody>
                    <a:bodyPr/>
                    <a:lstStyle/>
                    <a:p>
                      <a:pPr algn="ctr"/>
                      <a:r>
                        <a:rPr lang="fr-FR" sz="2400" b="1" dirty="0" smtClean="0"/>
                        <a:t>502</a:t>
                      </a:r>
                      <a:endParaRPr lang="fr-FR" sz="2400" b="1" dirty="0"/>
                    </a:p>
                  </a:txBody>
                  <a:tcPr marL="84286" marR="84286" anchor="ctr"/>
                </a:tc>
                <a:tc>
                  <a:txBody>
                    <a:bodyPr/>
                    <a:lstStyle/>
                    <a:p>
                      <a:pPr algn="ctr"/>
                      <a:r>
                        <a:rPr lang="fr-FR" sz="2400" b="1" dirty="0" smtClean="0"/>
                        <a:t>Bad Gateway</a:t>
                      </a:r>
                      <a:endParaRPr lang="fr-FR" sz="2400" b="1" dirty="0"/>
                    </a:p>
                  </a:txBody>
                  <a:tcPr marL="84286" marR="84286" anchor="ctr"/>
                </a:tc>
                <a:tc>
                  <a:txBody>
                    <a:bodyPr/>
                    <a:lstStyle/>
                    <a:p>
                      <a:pPr algn="ctr"/>
                      <a:r>
                        <a:rPr lang="fr-FR" sz="2000" b="0" dirty="0" smtClean="0"/>
                        <a:t>Le serveur web visé</a:t>
                      </a:r>
                      <a:r>
                        <a:rPr lang="fr-FR" sz="2000" b="0" baseline="0" dirty="0" smtClean="0"/>
                        <a:t> n’arrive pas à contacter le serveur qui traite la requête envoyée</a:t>
                      </a:r>
                      <a:endParaRPr lang="fr-FR" sz="2000" b="0" dirty="0"/>
                    </a:p>
                  </a:txBody>
                  <a:tcPr marL="84286" marR="84286" anchor="ctr"/>
                </a:tc>
              </a:tr>
            </a:tbl>
          </a:graphicData>
        </a:graphic>
      </p:graphicFrame>
    </p:spTree>
    <p:extLst>
      <p:ext uri="{BB962C8B-B14F-4D97-AF65-F5344CB8AC3E}">
        <p14:creationId xmlns:p14="http://schemas.microsoft.com/office/powerpoint/2010/main" val="348971939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smtClean="0"/>
              <a:t>Installation </a:t>
            </a:r>
            <a:r>
              <a:rPr lang="fr-FR" sz="4000"/>
              <a:t>et configuration de PHP</a:t>
            </a:r>
            <a:endParaRPr lang="fr-FR" sz="4000" dirty="0"/>
          </a:p>
        </p:txBody>
      </p:sp>
      <p:sp>
        <p:nvSpPr>
          <p:cNvPr id="3" name="Content Placeholder 2"/>
          <p:cNvSpPr>
            <a:spLocks noGrp="1"/>
          </p:cNvSpPr>
          <p:nvPr>
            <p:ph idx="1"/>
          </p:nvPr>
        </p:nvSpPr>
        <p:spPr>
          <a:xfrm>
            <a:off x="179512" y="1429876"/>
            <a:ext cx="9039948" cy="5095468"/>
          </a:xfrm>
        </p:spPr>
        <p:txBody>
          <a:bodyPr>
            <a:normAutofit fontScale="77500" lnSpcReduction="20000"/>
          </a:bodyPr>
          <a:lstStyle/>
          <a:p>
            <a:pPr marL="0" indent="0">
              <a:buNone/>
            </a:pPr>
            <a:r>
              <a:rPr lang="fr-FR" dirty="0" smtClean="0"/>
              <a:t>Il </a:t>
            </a:r>
            <a:r>
              <a:rPr lang="fr-FR" dirty="0"/>
              <a:t>suffit de télécharger </a:t>
            </a:r>
            <a:r>
              <a:rPr lang="fr-FR" dirty="0" smtClean="0"/>
              <a:t>la suite logicielle :</a:t>
            </a:r>
          </a:p>
          <a:p>
            <a:pPr marL="0" indent="0">
              <a:buNone/>
            </a:pPr>
            <a:endParaRPr lang="fr-FR" dirty="0"/>
          </a:p>
          <a:p>
            <a:r>
              <a:rPr lang="fr-FR" dirty="0" smtClean="0"/>
              <a:t>WAMP </a:t>
            </a:r>
            <a:r>
              <a:rPr lang="fr-FR" dirty="0"/>
              <a:t>: </a:t>
            </a:r>
            <a:r>
              <a:rPr lang="fr-FR" dirty="0">
                <a:hlinkClick r:id="rId2"/>
              </a:rPr>
              <a:t>http://www.wampserver.com/</a:t>
            </a:r>
            <a:r>
              <a:rPr lang="fr-FR" dirty="0"/>
              <a:t> </a:t>
            </a:r>
            <a:endParaRPr lang="fr-FR" dirty="0" smtClean="0"/>
          </a:p>
          <a:p>
            <a:pPr marL="0" indent="0">
              <a:buNone/>
            </a:pPr>
            <a:endParaRPr lang="fr-FR" dirty="0"/>
          </a:p>
          <a:p>
            <a:r>
              <a:rPr lang="fr-FR" dirty="0" smtClean="0"/>
              <a:t>MAMP </a:t>
            </a:r>
            <a:r>
              <a:rPr lang="fr-FR" dirty="0"/>
              <a:t>: </a:t>
            </a:r>
            <a:r>
              <a:rPr lang="fr-FR" dirty="0">
                <a:hlinkClick r:id="rId3"/>
              </a:rPr>
              <a:t>http://www.mamp.info/</a:t>
            </a:r>
            <a:r>
              <a:rPr lang="fr-FR" dirty="0"/>
              <a:t> </a:t>
            </a:r>
            <a:endParaRPr lang="fr-FR" dirty="0" smtClean="0"/>
          </a:p>
          <a:p>
            <a:pPr marL="0" indent="0">
              <a:buNone/>
            </a:pPr>
            <a:endParaRPr lang="fr-FR" dirty="0"/>
          </a:p>
          <a:p>
            <a:r>
              <a:rPr lang="fr-FR" dirty="0" smtClean="0"/>
              <a:t>XAMPP </a:t>
            </a:r>
            <a:r>
              <a:rPr lang="fr-FR" dirty="0"/>
              <a:t>: </a:t>
            </a:r>
            <a:r>
              <a:rPr lang="fr-FR" dirty="0">
                <a:hlinkClick r:id="rId4"/>
              </a:rPr>
              <a:t>https://www.apachefriends.org/fr/</a:t>
            </a:r>
            <a:r>
              <a:rPr lang="fr-FR" dirty="0"/>
              <a:t> </a:t>
            </a:r>
            <a:endParaRPr lang="fr-FR" dirty="0" smtClean="0"/>
          </a:p>
          <a:p>
            <a:pPr marL="0" indent="0">
              <a:buNone/>
            </a:pPr>
            <a:endParaRPr lang="fr-FR" dirty="0"/>
          </a:p>
          <a:p>
            <a:pPr marL="0" indent="0">
              <a:buNone/>
            </a:pPr>
            <a:r>
              <a:rPr lang="fr-FR" dirty="0" smtClean="0"/>
              <a:t>Et un éditeur </a:t>
            </a:r>
            <a:r>
              <a:rPr lang="fr-FR" dirty="0"/>
              <a:t>de texte </a:t>
            </a:r>
            <a:r>
              <a:rPr lang="fr-FR" dirty="0" smtClean="0"/>
              <a:t>:</a:t>
            </a:r>
          </a:p>
          <a:p>
            <a:r>
              <a:rPr lang="fr-FR" dirty="0" err="1" smtClean="0"/>
              <a:t>Sublim</a:t>
            </a:r>
            <a:r>
              <a:rPr lang="fr-FR" dirty="0" smtClean="0"/>
              <a:t> </a:t>
            </a:r>
            <a:r>
              <a:rPr lang="fr-FR" dirty="0" err="1"/>
              <a:t>Text</a:t>
            </a:r>
            <a:r>
              <a:rPr lang="fr-FR" dirty="0"/>
              <a:t> </a:t>
            </a:r>
            <a:r>
              <a:rPr lang="fr-FR" dirty="0" smtClean="0"/>
              <a:t>(</a:t>
            </a:r>
            <a:r>
              <a:rPr lang="fr-FR" dirty="0" err="1" smtClean="0"/>
              <a:t>macOS</a:t>
            </a:r>
            <a:r>
              <a:rPr lang="fr-FR" dirty="0" smtClean="0"/>
              <a:t>): </a:t>
            </a:r>
            <a:r>
              <a:rPr lang="fr-FR" dirty="0">
                <a:hlinkClick r:id="rId5"/>
              </a:rPr>
              <a:t>http://www.sublimetext.com/2</a:t>
            </a:r>
            <a:r>
              <a:rPr lang="fr-FR" dirty="0"/>
              <a:t> </a:t>
            </a:r>
            <a:endParaRPr lang="fr-FR" dirty="0" smtClean="0"/>
          </a:p>
          <a:p>
            <a:r>
              <a:rPr lang="fr-FR" dirty="0" err="1" smtClean="0"/>
              <a:t>BBEdit</a:t>
            </a:r>
            <a:r>
              <a:rPr lang="fr-FR" dirty="0" smtClean="0"/>
              <a:t> (</a:t>
            </a:r>
            <a:r>
              <a:rPr lang="fr-FR" dirty="0" err="1" smtClean="0"/>
              <a:t>macOS</a:t>
            </a:r>
            <a:r>
              <a:rPr lang="fr-FR" dirty="0" smtClean="0"/>
              <a:t>) </a:t>
            </a:r>
            <a:r>
              <a:rPr lang="fr-FR" dirty="0"/>
              <a:t>: </a:t>
            </a:r>
            <a:r>
              <a:rPr lang="fr-FR" dirty="0">
                <a:hlinkClick r:id="rId6"/>
              </a:rPr>
              <a:t>https://www.barebones.com/products/bbedit</a:t>
            </a:r>
            <a:r>
              <a:rPr lang="fr-FR" dirty="0" smtClean="0">
                <a:hlinkClick r:id="rId6"/>
              </a:rPr>
              <a:t>/</a:t>
            </a:r>
            <a:endParaRPr lang="fr-FR" dirty="0"/>
          </a:p>
          <a:p>
            <a:r>
              <a:rPr lang="fr-FR" dirty="0" smtClean="0"/>
              <a:t>Notepad</a:t>
            </a:r>
            <a:r>
              <a:rPr lang="fr-FR" dirty="0"/>
              <a:t>++ </a:t>
            </a:r>
            <a:r>
              <a:rPr lang="fr-FR" dirty="0" smtClean="0"/>
              <a:t>(Windows) : </a:t>
            </a:r>
            <a:r>
              <a:rPr lang="fr-FR" dirty="0">
                <a:hlinkClick r:id="rId7"/>
              </a:rPr>
              <a:t>https://notepad-plus-plus.org/fr</a:t>
            </a:r>
            <a:r>
              <a:rPr lang="fr-FR" dirty="0" smtClean="0">
                <a:hlinkClick r:id="rId7"/>
              </a:rPr>
              <a:t>/</a:t>
            </a:r>
            <a:endParaRPr lang="fr-FR" dirty="0" smtClean="0"/>
          </a:p>
          <a:p>
            <a:r>
              <a:rPr lang="fr-FR" dirty="0" smtClean="0"/>
              <a:t>Autres (Linux/BSD/UNIX) : </a:t>
            </a:r>
            <a:r>
              <a:rPr lang="fr-FR" dirty="0" err="1" smtClean="0"/>
              <a:t>emacs</a:t>
            </a:r>
            <a:r>
              <a:rPr lang="fr-FR" dirty="0" smtClean="0"/>
              <a:t>, </a:t>
            </a:r>
            <a:r>
              <a:rPr lang="fr-FR" dirty="0" err="1" smtClean="0"/>
              <a:t>vim</a:t>
            </a:r>
            <a:r>
              <a:rPr lang="fr-FR" dirty="0" smtClean="0"/>
              <a:t>, nano, </a:t>
            </a:r>
            <a:r>
              <a:rPr lang="fr-FR" dirty="0" err="1" smtClean="0"/>
              <a:t>gedit</a:t>
            </a:r>
            <a:r>
              <a:rPr lang="fr-FR" dirty="0" smtClean="0"/>
              <a:t>,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5</a:t>
            </a:fld>
            <a:endParaRPr lang="fr-BE"/>
          </a:p>
        </p:txBody>
      </p:sp>
    </p:spTree>
    <p:extLst>
      <p:ext uri="{BB962C8B-B14F-4D97-AF65-F5344CB8AC3E}">
        <p14:creationId xmlns:p14="http://schemas.microsoft.com/office/powerpoint/2010/main" val="17116714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 : 200</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085273"/>
            <a:ext cx="8974425" cy="5584087"/>
          </a:xfrm>
        </p:spPr>
      </p:pic>
      <p:sp>
        <p:nvSpPr>
          <p:cNvPr id="3" name="Espace réservé du numéro de diapositive 2"/>
          <p:cNvSpPr>
            <a:spLocks noGrp="1"/>
          </p:cNvSpPr>
          <p:nvPr>
            <p:ph type="sldNum" sz="quarter" idx="12"/>
          </p:nvPr>
        </p:nvSpPr>
        <p:spPr/>
        <p:txBody>
          <a:bodyPr/>
          <a:lstStyle/>
          <a:p>
            <a:fld id="{CF4668DC-857F-487D-BFFA-8C0CA5037977}" type="slidenum">
              <a:rPr lang="fr-BE" smtClean="0"/>
              <a:t>50</a:t>
            </a:fld>
            <a:endParaRPr lang="fr-BE"/>
          </a:p>
        </p:txBody>
      </p:sp>
    </p:spTree>
    <p:extLst>
      <p:ext uri="{BB962C8B-B14F-4D97-AF65-F5344CB8AC3E}">
        <p14:creationId xmlns:p14="http://schemas.microsoft.com/office/powerpoint/2010/main" val="98664911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085273"/>
            <a:ext cx="8974425" cy="5584087"/>
          </a:xfrm>
        </p:spPr>
      </p:pic>
      <p:sp>
        <p:nvSpPr>
          <p:cNvPr id="5" name="Rectangle 4"/>
          <p:cNvSpPr/>
          <p:nvPr/>
        </p:nvSpPr>
        <p:spPr>
          <a:xfrm>
            <a:off x="288032" y="1772816"/>
            <a:ext cx="8460432"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1988840"/>
            <a:ext cx="1763688"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645024"/>
            <a:ext cx="6228184" cy="2376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200329"/>
          </a:xfrm>
          <a:prstGeom prst="rect">
            <a:avLst/>
          </a:prstGeom>
          <a:solidFill>
            <a:schemeClr val="tx2">
              <a:lumMod val="60000"/>
              <a:lumOff val="40000"/>
            </a:schemeClr>
          </a:solidFill>
        </p:spPr>
        <p:txBody>
          <a:bodyPr wrap="square" rtlCol="0">
            <a:spAutoFit/>
          </a:bodyPr>
          <a:lstStyle/>
          <a:p>
            <a:pPr algn="ctr"/>
            <a:r>
              <a:rPr lang="fr-FR" dirty="0" smtClean="0"/>
              <a:t>1 – On envoie une requête au serveur « </a:t>
            </a:r>
            <a:r>
              <a:rPr lang="fr-FR" dirty="0" err="1" smtClean="0"/>
              <a:t>localhost</a:t>
            </a:r>
            <a:r>
              <a:rPr lang="fr-FR" dirty="0" smtClean="0"/>
              <a:t> » sur le port 8888, en demandant la ressource ‘/’</a:t>
            </a:r>
            <a:endParaRPr lang="fr-FR" dirty="0"/>
          </a:p>
        </p:txBody>
      </p:sp>
      <p:sp>
        <p:nvSpPr>
          <p:cNvPr id="9" name="ZoneTexte 8"/>
          <p:cNvSpPr txBox="1"/>
          <p:nvPr/>
        </p:nvSpPr>
        <p:spPr>
          <a:xfrm>
            <a:off x="1979712" y="2148275"/>
            <a:ext cx="3024336" cy="923330"/>
          </a:xfrm>
          <a:prstGeom prst="rect">
            <a:avLst/>
          </a:prstGeom>
          <a:solidFill>
            <a:schemeClr val="tx2">
              <a:lumMod val="60000"/>
              <a:lumOff val="40000"/>
            </a:schemeClr>
          </a:solidFill>
        </p:spPr>
        <p:txBody>
          <a:bodyPr wrap="square" rtlCol="0">
            <a:spAutoFit/>
          </a:bodyPr>
          <a:lstStyle/>
          <a:p>
            <a:pPr algn="ctr"/>
            <a:r>
              <a:rPr lang="fr-FR" dirty="0" smtClean="0"/>
              <a:t>2 – Apache répond dans l’en-tête de la réponse HTTP que tout va bien (OK) : code 200</a:t>
            </a:r>
            <a:endParaRPr lang="fr-FR" dirty="0"/>
          </a:p>
        </p:txBody>
      </p:sp>
      <p:sp>
        <p:nvSpPr>
          <p:cNvPr id="10" name="ZoneTexte 9"/>
          <p:cNvSpPr txBox="1"/>
          <p:nvPr/>
        </p:nvSpPr>
        <p:spPr>
          <a:xfrm>
            <a:off x="6516216" y="3765233"/>
            <a:ext cx="2232248" cy="1200329"/>
          </a:xfrm>
          <a:prstGeom prst="rect">
            <a:avLst/>
          </a:prstGeom>
          <a:solidFill>
            <a:schemeClr val="tx2">
              <a:lumMod val="60000"/>
              <a:lumOff val="40000"/>
            </a:schemeClr>
          </a:solidFill>
        </p:spPr>
        <p:txBody>
          <a:bodyPr wrap="square" rtlCol="0">
            <a:spAutoFit/>
          </a:bodyPr>
          <a:lstStyle/>
          <a:p>
            <a:pPr algn="ctr"/>
            <a:r>
              <a:rPr lang="fr-FR" dirty="0" smtClean="0"/>
              <a:t>2 – Apache envoie la page web demandée dans le corps (body) de la réponse</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51</a:t>
            </a:fld>
            <a:endParaRPr lang="fr-BE"/>
          </a:p>
        </p:txBody>
      </p:sp>
    </p:spTree>
    <p:extLst>
      <p:ext uri="{BB962C8B-B14F-4D97-AF65-F5344CB8AC3E}">
        <p14:creationId xmlns:p14="http://schemas.microsoft.com/office/powerpoint/2010/main" val="126878215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 : 404</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5" cy="4863559"/>
          </a:xfrm>
        </p:spPr>
      </p:pic>
      <p:sp>
        <p:nvSpPr>
          <p:cNvPr id="3" name="Espace réservé du numéro de diapositive 2"/>
          <p:cNvSpPr>
            <a:spLocks noGrp="1"/>
          </p:cNvSpPr>
          <p:nvPr>
            <p:ph type="sldNum" sz="quarter" idx="12"/>
          </p:nvPr>
        </p:nvSpPr>
        <p:spPr/>
        <p:txBody>
          <a:bodyPr/>
          <a:lstStyle/>
          <a:p>
            <a:fld id="{CF4668DC-857F-487D-BFFA-8C0CA5037977}" type="slidenum">
              <a:rPr lang="fr-BE" smtClean="0"/>
              <a:t>52</a:t>
            </a:fld>
            <a:endParaRPr lang="fr-BE"/>
          </a:p>
        </p:txBody>
      </p:sp>
    </p:spTree>
    <p:extLst>
      <p:ext uri="{BB962C8B-B14F-4D97-AF65-F5344CB8AC3E}">
        <p14:creationId xmlns:p14="http://schemas.microsoft.com/office/powerpoint/2010/main" val="279259010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5" cy="4863559"/>
          </a:xfrm>
        </p:spPr>
      </p:pic>
      <p:sp>
        <p:nvSpPr>
          <p:cNvPr id="5" name="Rectangle 4"/>
          <p:cNvSpPr/>
          <p:nvPr/>
        </p:nvSpPr>
        <p:spPr>
          <a:xfrm>
            <a:off x="251520" y="1988840"/>
            <a:ext cx="86764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2204864"/>
            <a:ext cx="219573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501008"/>
            <a:ext cx="6876256" cy="13681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477328"/>
          </a:xfrm>
          <a:prstGeom prst="rect">
            <a:avLst/>
          </a:prstGeom>
          <a:solidFill>
            <a:schemeClr val="tx2">
              <a:lumMod val="60000"/>
              <a:lumOff val="40000"/>
            </a:schemeClr>
          </a:solidFill>
        </p:spPr>
        <p:txBody>
          <a:bodyPr wrap="square" rtlCol="0">
            <a:spAutoFit/>
          </a:bodyPr>
          <a:lstStyle/>
          <a:p>
            <a:pPr algn="ctr"/>
            <a:r>
              <a:rPr lang="fr-FR" dirty="0" smtClean="0"/>
              <a:t>1 – On envoie une requête au serveur « </a:t>
            </a:r>
            <a:r>
              <a:rPr lang="fr-FR" dirty="0" err="1" smtClean="0"/>
              <a:t>localhost</a:t>
            </a:r>
            <a:r>
              <a:rPr lang="fr-FR" dirty="0" smtClean="0"/>
              <a:t> » sur le port 8888, en demandant une ressource qui n’existe pas</a:t>
            </a:r>
            <a:endParaRPr lang="fr-FR" dirty="0"/>
          </a:p>
        </p:txBody>
      </p:sp>
      <p:sp>
        <p:nvSpPr>
          <p:cNvPr id="9" name="ZoneTexte 8"/>
          <p:cNvSpPr txBox="1"/>
          <p:nvPr/>
        </p:nvSpPr>
        <p:spPr>
          <a:xfrm>
            <a:off x="2411760" y="2361654"/>
            <a:ext cx="3744416" cy="923330"/>
          </a:xfrm>
          <a:prstGeom prst="rect">
            <a:avLst/>
          </a:prstGeom>
          <a:solidFill>
            <a:schemeClr val="tx2">
              <a:lumMod val="60000"/>
              <a:lumOff val="40000"/>
            </a:schemeClr>
          </a:solidFill>
        </p:spPr>
        <p:txBody>
          <a:bodyPr wrap="square" rtlCol="0">
            <a:spAutoFit/>
          </a:bodyPr>
          <a:lstStyle/>
          <a:p>
            <a:pPr algn="ctr"/>
            <a:r>
              <a:rPr lang="fr-FR" dirty="0" smtClean="0"/>
              <a:t>2 – Apache répond dans l’en-tête de la réponse HTTP que la ressource n’a pas été trouvée : code 404</a:t>
            </a:r>
            <a:endParaRPr lang="fr-FR" dirty="0"/>
          </a:p>
        </p:txBody>
      </p:sp>
      <p:sp>
        <p:nvSpPr>
          <p:cNvPr id="10" name="ZoneTexte 9"/>
          <p:cNvSpPr txBox="1"/>
          <p:nvPr/>
        </p:nvSpPr>
        <p:spPr>
          <a:xfrm>
            <a:off x="4716016" y="4964975"/>
            <a:ext cx="3816424" cy="1200329"/>
          </a:xfrm>
          <a:prstGeom prst="rect">
            <a:avLst/>
          </a:prstGeom>
          <a:solidFill>
            <a:schemeClr val="tx2">
              <a:lumMod val="60000"/>
              <a:lumOff val="40000"/>
            </a:schemeClr>
          </a:solidFill>
        </p:spPr>
        <p:txBody>
          <a:bodyPr wrap="square" rtlCol="0">
            <a:spAutoFit/>
          </a:bodyPr>
          <a:lstStyle/>
          <a:p>
            <a:pPr algn="ctr"/>
            <a:r>
              <a:rPr lang="fr-FR" dirty="0" smtClean="0"/>
              <a:t>2 – Apache envoie dans le corps de la réponse HTTP une page web détaillant l’erreur au client (au format HTML pour que le client puisse la lire)</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53</a:t>
            </a:fld>
            <a:endParaRPr lang="fr-BE"/>
          </a:p>
        </p:txBody>
      </p:sp>
    </p:spTree>
    <p:extLst>
      <p:ext uri="{BB962C8B-B14F-4D97-AF65-F5344CB8AC3E}">
        <p14:creationId xmlns:p14="http://schemas.microsoft.com/office/powerpoint/2010/main" val="1356427192"/>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 : 400</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4" cy="4863559"/>
          </a:xfrm>
        </p:spPr>
      </p:pic>
      <p:sp>
        <p:nvSpPr>
          <p:cNvPr id="3" name="Espace réservé du numéro de diapositive 2"/>
          <p:cNvSpPr>
            <a:spLocks noGrp="1"/>
          </p:cNvSpPr>
          <p:nvPr>
            <p:ph type="sldNum" sz="quarter" idx="12"/>
          </p:nvPr>
        </p:nvSpPr>
        <p:spPr/>
        <p:txBody>
          <a:bodyPr/>
          <a:lstStyle/>
          <a:p>
            <a:fld id="{CF4668DC-857F-487D-BFFA-8C0CA5037977}" type="slidenum">
              <a:rPr lang="fr-BE" smtClean="0"/>
              <a:t>54</a:t>
            </a:fld>
            <a:endParaRPr lang="fr-BE"/>
          </a:p>
        </p:txBody>
      </p:sp>
    </p:spTree>
    <p:extLst>
      <p:ext uri="{BB962C8B-B14F-4D97-AF65-F5344CB8AC3E}">
        <p14:creationId xmlns:p14="http://schemas.microsoft.com/office/powerpoint/2010/main" val="241595961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Statuts </a:t>
            </a:r>
            <a:r>
              <a:rPr lang="fr-FR" dirty="0" smtClean="0"/>
              <a:t>HTTP</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0" y="1445537"/>
            <a:ext cx="8974424" cy="4863559"/>
          </a:xfrm>
        </p:spPr>
      </p:pic>
      <p:sp>
        <p:nvSpPr>
          <p:cNvPr id="5" name="Rectangle 4"/>
          <p:cNvSpPr/>
          <p:nvPr/>
        </p:nvSpPr>
        <p:spPr>
          <a:xfrm>
            <a:off x="251520" y="1988840"/>
            <a:ext cx="8676456"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72008" y="2204864"/>
            <a:ext cx="241176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p:cNvSpPr/>
          <p:nvPr/>
        </p:nvSpPr>
        <p:spPr>
          <a:xfrm>
            <a:off x="72008" y="3573016"/>
            <a:ext cx="7380312" cy="16561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ZoneTexte 7"/>
          <p:cNvSpPr txBox="1"/>
          <p:nvPr/>
        </p:nvSpPr>
        <p:spPr>
          <a:xfrm>
            <a:off x="6156176" y="404664"/>
            <a:ext cx="2736304" cy="1477328"/>
          </a:xfrm>
          <a:prstGeom prst="rect">
            <a:avLst/>
          </a:prstGeom>
          <a:solidFill>
            <a:schemeClr val="tx2">
              <a:lumMod val="60000"/>
              <a:lumOff val="40000"/>
            </a:schemeClr>
          </a:solidFill>
        </p:spPr>
        <p:txBody>
          <a:bodyPr wrap="square" rtlCol="0">
            <a:spAutoFit/>
          </a:bodyPr>
          <a:lstStyle/>
          <a:p>
            <a:pPr algn="ctr"/>
            <a:r>
              <a:rPr lang="fr-FR" dirty="0" smtClean="0"/>
              <a:t>1 – On envoie une requête incorrecte (protocole inexistant) au serveur « </a:t>
            </a:r>
            <a:r>
              <a:rPr lang="fr-FR" dirty="0" err="1" smtClean="0"/>
              <a:t>localhost</a:t>
            </a:r>
            <a:r>
              <a:rPr lang="fr-FR" dirty="0" smtClean="0"/>
              <a:t> » sur le port 8888</a:t>
            </a:r>
            <a:endParaRPr lang="fr-FR" dirty="0"/>
          </a:p>
        </p:txBody>
      </p:sp>
      <p:sp>
        <p:nvSpPr>
          <p:cNvPr id="9" name="ZoneTexte 8"/>
          <p:cNvSpPr txBox="1"/>
          <p:nvPr/>
        </p:nvSpPr>
        <p:spPr>
          <a:xfrm>
            <a:off x="2555776" y="2361654"/>
            <a:ext cx="4752528" cy="923330"/>
          </a:xfrm>
          <a:prstGeom prst="rect">
            <a:avLst/>
          </a:prstGeom>
          <a:solidFill>
            <a:schemeClr val="tx2">
              <a:lumMod val="60000"/>
              <a:lumOff val="40000"/>
            </a:schemeClr>
          </a:solidFill>
        </p:spPr>
        <p:txBody>
          <a:bodyPr wrap="square" rtlCol="0">
            <a:spAutoFit/>
          </a:bodyPr>
          <a:lstStyle/>
          <a:p>
            <a:pPr algn="ctr"/>
            <a:r>
              <a:rPr lang="fr-FR" dirty="0" smtClean="0"/>
              <a:t>2 – Apache répond dans l’en-tête de la réponse HTTP que la requête est incorrecte (elle ne respecte pas les standards qu’il connait)</a:t>
            </a:r>
            <a:endParaRPr lang="fr-FR" dirty="0"/>
          </a:p>
        </p:txBody>
      </p:sp>
      <p:sp>
        <p:nvSpPr>
          <p:cNvPr id="10" name="ZoneTexte 9"/>
          <p:cNvSpPr txBox="1"/>
          <p:nvPr/>
        </p:nvSpPr>
        <p:spPr>
          <a:xfrm>
            <a:off x="4716016" y="5325015"/>
            <a:ext cx="3816424" cy="1200329"/>
          </a:xfrm>
          <a:prstGeom prst="rect">
            <a:avLst/>
          </a:prstGeom>
          <a:solidFill>
            <a:schemeClr val="tx2">
              <a:lumMod val="60000"/>
              <a:lumOff val="40000"/>
            </a:schemeClr>
          </a:solidFill>
        </p:spPr>
        <p:txBody>
          <a:bodyPr wrap="square" rtlCol="0">
            <a:spAutoFit/>
          </a:bodyPr>
          <a:lstStyle/>
          <a:p>
            <a:pPr algn="ctr"/>
            <a:r>
              <a:rPr lang="fr-FR" dirty="0" smtClean="0"/>
              <a:t>2 – Apache envoie dans le corps de la réponse HTTP une page web détaillant l’erreur au client (au format HTML pour que le client puisse la lire)</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55</a:t>
            </a:fld>
            <a:endParaRPr lang="fr-BE"/>
          </a:p>
        </p:txBody>
      </p:sp>
    </p:spTree>
    <p:extLst>
      <p:ext uri="{BB962C8B-B14F-4D97-AF65-F5344CB8AC3E}">
        <p14:creationId xmlns:p14="http://schemas.microsoft.com/office/powerpoint/2010/main" val="198798593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Caractéristiques PHP</a:t>
            </a:r>
            <a:endParaRPr lang="fr-FR" dirty="0"/>
          </a:p>
        </p:txBody>
      </p:sp>
      <p:sp>
        <p:nvSpPr>
          <p:cNvPr id="4" name="Espace réservé du contenu 3"/>
          <p:cNvSpPr>
            <a:spLocks noGrp="1"/>
          </p:cNvSpPr>
          <p:nvPr>
            <p:ph idx="1"/>
          </p:nvPr>
        </p:nvSpPr>
        <p:spPr/>
        <p:txBody>
          <a:bodyPr>
            <a:normAutofit/>
          </a:bodyPr>
          <a:lstStyle/>
          <a:p>
            <a:r>
              <a:rPr lang="fr-FR" dirty="0" smtClean="0"/>
              <a:t>Langage </a:t>
            </a:r>
            <a:r>
              <a:rPr lang="fr-FR" dirty="0"/>
              <a:t>faiblement </a:t>
            </a:r>
            <a:r>
              <a:rPr lang="fr-FR" dirty="0" smtClean="0"/>
              <a:t>typé</a:t>
            </a:r>
          </a:p>
          <a:p>
            <a:pPr lvl="1"/>
            <a:r>
              <a:rPr lang="fr-FR" dirty="0" smtClean="0"/>
              <a:t>Beaucoup plus flexible…</a:t>
            </a:r>
          </a:p>
          <a:p>
            <a:pPr lvl="1"/>
            <a:r>
              <a:rPr lang="fr-FR" dirty="0" smtClean="0"/>
              <a:t>…mais possibilité de faire n’importe quoi</a:t>
            </a:r>
            <a:endParaRPr lang="fr-FR" dirty="0"/>
          </a:p>
          <a:p>
            <a:endParaRPr lang="fr-FR" dirty="0" smtClean="0"/>
          </a:p>
          <a:p>
            <a:r>
              <a:rPr lang="fr-FR" dirty="0" smtClean="0"/>
              <a:t>Langage interprété </a:t>
            </a:r>
            <a:r>
              <a:rPr lang="fr-FR" sz="2400" i="1" dirty="0" smtClean="0"/>
              <a:t>// Sur le terminal de Linux </a:t>
            </a:r>
            <a:endParaRPr lang="fr-FR" i="1" dirty="0" smtClean="0"/>
          </a:p>
          <a:p>
            <a:pPr lvl="1"/>
            <a:r>
              <a:rPr lang="fr-FR" dirty="0" smtClean="0"/>
              <a:t>CLI disponible pour scripts </a:t>
            </a:r>
            <a:r>
              <a:rPr lang="fr-FR" dirty="0"/>
              <a:t> </a:t>
            </a:r>
            <a:r>
              <a:rPr lang="fr-FR" sz="2400" i="1" dirty="0" smtClean="0"/>
              <a:t>// Command Line Interface</a:t>
            </a:r>
          </a:p>
          <a:p>
            <a:endParaRPr lang="fr-FR" dirty="0" smtClean="0"/>
          </a:p>
          <a:p>
            <a:r>
              <a:rPr lang="fr-FR" dirty="0" smtClean="0"/>
              <a:t>Usage dans ce cours : extension apache</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56</a:t>
            </a:fld>
            <a:endParaRPr lang="fr-BE"/>
          </a:p>
        </p:txBody>
      </p:sp>
    </p:spTree>
    <p:extLst>
      <p:ext uri="{BB962C8B-B14F-4D97-AF65-F5344CB8AC3E}">
        <p14:creationId xmlns:p14="http://schemas.microsoft.com/office/powerpoint/2010/main" val="315969563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PHP</a:t>
            </a:r>
            <a:endParaRPr lang="fr-FR" dirty="0"/>
          </a:p>
        </p:txBody>
      </p:sp>
      <p:sp>
        <p:nvSpPr>
          <p:cNvPr id="3" name="Content Placeholder 2"/>
          <p:cNvSpPr>
            <a:spLocks noGrp="1"/>
          </p:cNvSpPr>
          <p:nvPr>
            <p:ph idx="1"/>
          </p:nvPr>
        </p:nvSpPr>
        <p:spPr>
          <a:xfrm>
            <a:off x="428596" y="1285860"/>
            <a:ext cx="8535892" cy="4879444"/>
          </a:xfrm>
        </p:spPr>
        <p:txBody>
          <a:bodyPr>
            <a:normAutofit/>
          </a:bodyPr>
          <a:lstStyle/>
          <a:p>
            <a:pPr marL="0" indent="0">
              <a:buNone/>
            </a:pPr>
            <a:r>
              <a:rPr lang="fr-FR" b="1" dirty="0">
                <a:solidFill>
                  <a:schemeClr val="tx2"/>
                </a:solidFill>
              </a:rPr>
              <a:t>PHP</a:t>
            </a:r>
            <a:r>
              <a:rPr lang="fr-FR" dirty="0">
                <a:solidFill>
                  <a:schemeClr val="tx2"/>
                </a:solidFill>
              </a:rPr>
              <a:t> </a:t>
            </a:r>
            <a:r>
              <a:rPr lang="fr-FR" dirty="0" smtClean="0"/>
              <a:t>: </a:t>
            </a:r>
            <a:r>
              <a:rPr lang="fr-FR" dirty="0" err="1" smtClean="0"/>
              <a:t>Php</a:t>
            </a:r>
            <a:r>
              <a:rPr lang="fr-FR" dirty="0" smtClean="0"/>
              <a:t> </a:t>
            </a:r>
            <a:r>
              <a:rPr lang="fr-FR" dirty="0" err="1" smtClean="0"/>
              <a:t>Hypertext</a:t>
            </a:r>
            <a:r>
              <a:rPr lang="fr-FR" dirty="0" smtClean="0"/>
              <a:t> </a:t>
            </a:r>
            <a:r>
              <a:rPr lang="fr-FR" dirty="0" err="1" smtClean="0"/>
              <a:t>Preprocessor</a:t>
            </a:r>
            <a:r>
              <a:rPr lang="fr-FR" dirty="0"/>
              <a:t>.</a:t>
            </a:r>
          </a:p>
          <a:p>
            <a:pPr>
              <a:buFont typeface="Wingdings" panose="05000000000000000000" pitchFamily="2" charset="2"/>
              <a:buChar char="Ø"/>
            </a:pPr>
            <a:r>
              <a:rPr lang="fr-FR" dirty="0"/>
              <a:t>Langage interprété pour créer des sites </a:t>
            </a:r>
            <a:r>
              <a:rPr lang="fr-FR" dirty="0" smtClean="0"/>
              <a:t>dynamiques</a:t>
            </a:r>
            <a:endParaRPr lang="fr-FR" dirty="0"/>
          </a:p>
          <a:p>
            <a:pPr>
              <a:buFont typeface="Wingdings" panose="05000000000000000000" pitchFamily="2" charset="2"/>
              <a:buChar char="Ø"/>
            </a:pPr>
            <a:r>
              <a:rPr lang="fr-FR" dirty="0"/>
              <a:t>Langage de script côté </a:t>
            </a:r>
            <a:r>
              <a:rPr lang="fr-FR" dirty="0" smtClean="0"/>
              <a:t>serveur</a:t>
            </a:r>
          </a:p>
          <a:p>
            <a:pPr>
              <a:buFont typeface="Wingdings" panose="05000000000000000000" pitchFamily="2" charset="2"/>
              <a:buChar char="Ø"/>
            </a:pPr>
            <a:r>
              <a:rPr lang="fr-FR" dirty="0" smtClean="0"/>
              <a:t>Langage faiblement typé</a:t>
            </a:r>
            <a:endParaRPr lang="fr-FR" dirty="0"/>
          </a:p>
          <a:p>
            <a:pPr>
              <a:buFont typeface="Wingdings" panose="05000000000000000000" pitchFamily="2" charset="2"/>
              <a:buChar char="Ø"/>
            </a:pPr>
            <a:r>
              <a:rPr lang="fr-FR" dirty="0"/>
              <a:t>Langage « Embedded HTML </a:t>
            </a:r>
            <a:r>
              <a:rPr lang="fr-FR" dirty="0" smtClean="0"/>
              <a:t>»</a:t>
            </a:r>
            <a:endParaRPr lang="fr-FR" dirty="0"/>
          </a:p>
          <a:p>
            <a:pPr>
              <a:buFont typeface="Wingdings" panose="05000000000000000000" pitchFamily="2" charset="2"/>
              <a:buChar char="Ø"/>
            </a:pPr>
            <a:r>
              <a:rPr lang="fr-FR" dirty="0"/>
              <a:t>Open source </a:t>
            </a:r>
            <a:r>
              <a:rPr lang="fr-FR" dirty="0" smtClean="0"/>
              <a:t>: on peut réutiliser les sources de l’interpréteur PHP</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57</a:t>
            </a:fld>
            <a:endParaRPr lang="fr-BE"/>
          </a:p>
        </p:txBody>
      </p:sp>
    </p:spTree>
    <p:extLst>
      <p:ext uri="{BB962C8B-B14F-4D97-AF65-F5344CB8AC3E}">
        <p14:creationId xmlns:p14="http://schemas.microsoft.com/office/powerpoint/2010/main" val="1919855011"/>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Opérateurs PHP </a:t>
            </a:r>
            <a:endParaRPr lang="fr-FR" dirty="0"/>
          </a:p>
        </p:txBody>
      </p:sp>
      <p:sp>
        <p:nvSpPr>
          <p:cNvPr id="3" name="Espace réservé du contenu 2"/>
          <p:cNvSpPr>
            <a:spLocks noGrp="1"/>
          </p:cNvSpPr>
          <p:nvPr>
            <p:ph idx="1"/>
          </p:nvPr>
        </p:nvSpPr>
        <p:spPr>
          <a:xfrm>
            <a:off x="428596" y="1124744"/>
            <a:ext cx="8229600" cy="4525963"/>
          </a:xfrm>
        </p:spPr>
        <p:txBody>
          <a:bodyPr>
            <a:normAutofit/>
          </a:bodyPr>
          <a:lstStyle/>
          <a:p>
            <a:r>
              <a:rPr lang="fr-FR" sz="2800" b="1" dirty="0" smtClean="0">
                <a:solidFill>
                  <a:srgbClr val="1F497D"/>
                </a:solidFill>
              </a:rPr>
              <a:t>Opérateurs </a:t>
            </a:r>
          </a:p>
          <a:p>
            <a:pPr lvl="1"/>
            <a:r>
              <a:rPr lang="fr-FR" sz="2400" dirty="0" smtClean="0"/>
              <a:t>Différents opérateurs permettent de manipuler des valeurs, qu’ils soient dans les variables ou pas</a:t>
            </a:r>
          </a:p>
        </p:txBody>
      </p:sp>
      <p:graphicFrame>
        <p:nvGraphicFramePr>
          <p:cNvPr id="6" name="Tableau 5"/>
          <p:cNvGraphicFramePr>
            <a:graphicFrameLocks noGrp="1"/>
          </p:cNvGraphicFramePr>
          <p:nvPr>
            <p:extLst>
              <p:ext uri="{D42A27DB-BD31-4B8C-83A1-F6EECF244321}">
                <p14:modId xmlns:p14="http://schemas.microsoft.com/office/powerpoint/2010/main" val="3410425665"/>
              </p:ext>
            </p:extLst>
          </p:nvPr>
        </p:nvGraphicFramePr>
        <p:xfrm>
          <a:off x="323528" y="2636912"/>
          <a:ext cx="8568952" cy="1645920"/>
        </p:xfrm>
        <a:graphic>
          <a:graphicData uri="http://schemas.openxmlformats.org/drawingml/2006/table">
            <a:tbl>
              <a:tblPr firstRow="1" bandRow="1">
                <a:tableStyleId>{5C22544A-7EE6-4342-B048-85BDC9FD1C3A}</a:tableStyleId>
              </a:tblPr>
              <a:tblGrid>
                <a:gridCol w="2304256"/>
                <a:gridCol w="1656184"/>
                <a:gridCol w="2466274"/>
                <a:gridCol w="2142238"/>
              </a:tblGrid>
              <a:tr h="370840">
                <a:tc>
                  <a:txBody>
                    <a:bodyPr/>
                    <a:lstStyle/>
                    <a:p>
                      <a:pPr algn="ctr"/>
                      <a:r>
                        <a:rPr lang="fr-FR" dirty="0" smtClean="0"/>
                        <a:t>Opérateurs</a:t>
                      </a:r>
                      <a:r>
                        <a:rPr lang="fr-FR" baseline="0" dirty="0" smtClean="0"/>
                        <a:t> mathématiques</a:t>
                      </a:r>
                      <a:endParaRPr lang="fr-FR" dirty="0"/>
                    </a:p>
                  </a:txBody>
                  <a:tcPr/>
                </a:tc>
                <a:tc>
                  <a:txBody>
                    <a:bodyPr/>
                    <a:lstStyle/>
                    <a:p>
                      <a:pPr algn="ctr"/>
                      <a:r>
                        <a:rPr lang="fr-FR" dirty="0" smtClean="0"/>
                        <a:t>Opérateurs</a:t>
                      </a:r>
                    </a:p>
                    <a:p>
                      <a:pPr algn="ctr"/>
                      <a:r>
                        <a:rPr lang="fr-FR" dirty="0" smtClean="0"/>
                        <a:t>String</a:t>
                      </a:r>
                      <a:r>
                        <a:rPr lang="fr-FR" baseline="0" dirty="0" smtClean="0"/>
                        <a:t> </a:t>
                      </a:r>
                      <a:endParaRPr lang="fr-FR" dirty="0"/>
                    </a:p>
                  </a:txBody>
                  <a:tcPr/>
                </a:tc>
                <a:tc>
                  <a:txBody>
                    <a:bodyPr/>
                    <a:lstStyle/>
                    <a:p>
                      <a:pPr algn="ctr"/>
                      <a:r>
                        <a:rPr lang="fr-FR" dirty="0" smtClean="0"/>
                        <a:t>Opérateurs de</a:t>
                      </a:r>
                      <a:r>
                        <a:rPr lang="fr-FR" baseline="0" dirty="0" smtClean="0"/>
                        <a:t> comparaison</a:t>
                      </a:r>
                      <a:endParaRPr lang="fr-FR" dirty="0"/>
                    </a:p>
                  </a:txBody>
                  <a:tcPr/>
                </a:tc>
                <a:tc>
                  <a:txBody>
                    <a:bodyPr/>
                    <a:lstStyle/>
                    <a:p>
                      <a:pPr algn="ctr"/>
                      <a:r>
                        <a:rPr lang="fr-FR" dirty="0" smtClean="0"/>
                        <a:t>Opérateurs</a:t>
                      </a:r>
                      <a:r>
                        <a:rPr lang="fr-FR" baseline="0" dirty="0" smtClean="0"/>
                        <a:t> logiques</a:t>
                      </a:r>
                      <a:endParaRPr lang="fr-FR" dirty="0"/>
                    </a:p>
                  </a:txBody>
                  <a:tcPr/>
                </a:tc>
              </a:tr>
              <a:tr h="370840">
                <a:tc>
                  <a:txBody>
                    <a:bodyPr/>
                    <a:lstStyle/>
                    <a:p>
                      <a:pPr algn="ctr"/>
                      <a:r>
                        <a:rPr lang="fr-FR" sz="2000" dirty="0" smtClean="0"/>
                        <a:t>+     -   *   /      %</a:t>
                      </a:r>
                      <a:endParaRPr lang="fr-FR" sz="2000" dirty="0"/>
                    </a:p>
                  </a:txBody>
                  <a:tcPr/>
                </a:tc>
                <a:tc>
                  <a:txBody>
                    <a:bodyPr/>
                    <a:lstStyle/>
                    <a:p>
                      <a:pPr algn="ctr"/>
                      <a:r>
                        <a:rPr lang="fr-FR" sz="2000" b="1" dirty="0" smtClean="0"/>
                        <a:t>. </a:t>
                      </a:r>
                      <a:r>
                        <a:rPr lang="fr-FR" sz="1800" i="1" dirty="0" smtClean="0"/>
                        <a:t>(concaténation)</a:t>
                      </a:r>
                      <a:endParaRPr lang="fr-FR" sz="1800" i="1" dirty="0"/>
                    </a:p>
                  </a:txBody>
                  <a:tcPr/>
                </a:tc>
                <a:tc>
                  <a:txBody>
                    <a:bodyPr/>
                    <a:lstStyle/>
                    <a:p>
                      <a:pPr algn="ctr"/>
                      <a:r>
                        <a:rPr lang="fr-FR" sz="2000" dirty="0" smtClean="0"/>
                        <a:t>==        !=       </a:t>
                      </a:r>
                    </a:p>
                    <a:p>
                      <a:pPr algn="ctr"/>
                      <a:r>
                        <a:rPr lang="fr-FR" sz="2000" dirty="0" smtClean="0"/>
                        <a:t>&lt;=      &lt;</a:t>
                      </a:r>
                      <a:r>
                        <a:rPr lang="fr-FR" sz="2000" baseline="0" dirty="0" smtClean="0"/>
                        <a:t>         </a:t>
                      </a:r>
                      <a:r>
                        <a:rPr lang="fr-FR" sz="2000" dirty="0" smtClean="0"/>
                        <a:t>&gt;=</a:t>
                      </a:r>
                      <a:r>
                        <a:rPr lang="fr-FR" sz="2000" baseline="0" dirty="0" smtClean="0"/>
                        <a:t>        &gt;        </a:t>
                      </a:r>
                      <a:endParaRPr lang="fr-FR" sz="2000" dirty="0"/>
                    </a:p>
                  </a:txBody>
                  <a:tcPr/>
                </a:tc>
                <a:tc>
                  <a:txBody>
                    <a:bodyPr/>
                    <a:lstStyle/>
                    <a:p>
                      <a:pPr algn="ctr"/>
                      <a:r>
                        <a:rPr lang="fr-FR" sz="2000" dirty="0" smtClean="0"/>
                        <a:t>||  (OR)</a:t>
                      </a:r>
                    </a:p>
                    <a:p>
                      <a:pPr algn="ctr"/>
                      <a:r>
                        <a:rPr lang="fr-FR" sz="2000" dirty="0" smtClean="0"/>
                        <a:t>&amp;&amp; (AND)</a:t>
                      </a:r>
                    </a:p>
                    <a:p>
                      <a:pPr algn="ctr"/>
                      <a:r>
                        <a:rPr lang="fr-FR" sz="2000" dirty="0" smtClean="0"/>
                        <a:t>! </a:t>
                      </a:r>
                      <a:r>
                        <a:rPr lang="fr-FR" sz="1800" dirty="0" smtClean="0"/>
                        <a:t>(</a:t>
                      </a:r>
                      <a:r>
                        <a:rPr lang="fr-FR" sz="1800" i="1" dirty="0" smtClean="0"/>
                        <a:t>not</a:t>
                      </a:r>
                      <a:r>
                        <a:rPr lang="fr-FR" sz="1800" dirty="0" smtClean="0"/>
                        <a:t>)</a:t>
                      </a:r>
                      <a:endParaRPr lang="fr-FR" sz="2000" dirty="0"/>
                    </a:p>
                  </a:txBody>
                  <a:tcPr/>
                </a:tc>
              </a:tr>
            </a:tbl>
          </a:graphicData>
        </a:graphic>
      </p:graphicFrame>
      <p:sp>
        <p:nvSpPr>
          <p:cNvPr id="7" name="Rectangle 6"/>
          <p:cNvSpPr/>
          <p:nvPr/>
        </p:nvSpPr>
        <p:spPr>
          <a:xfrm>
            <a:off x="323528" y="4293096"/>
            <a:ext cx="3672408" cy="2031325"/>
          </a:xfrm>
          <a:prstGeom prst="rect">
            <a:avLst/>
          </a:prstGeom>
        </p:spPr>
        <p:txBody>
          <a:bodyPr wrap="square">
            <a:spAutoFit/>
          </a:bodyPr>
          <a:lstStyle/>
          <a:p>
            <a:r>
              <a:rPr lang="fr-FR" b="1" dirty="0" smtClean="0"/>
              <a:t> &lt;?</a:t>
            </a:r>
            <a:r>
              <a:rPr lang="fr-FR" b="1" dirty="0" err="1" smtClean="0"/>
              <a:t>php</a:t>
            </a:r>
            <a:endParaRPr lang="fr-FR" b="1" dirty="0" smtClean="0"/>
          </a:p>
          <a:p>
            <a:r>
              <a:rPr lang="fr-FR" dirty="0" smtClean="0"/>
              <a:t>      </a:t>
            </a:r>
            <a:r>
              <a:rPr lang="fr-FR" b="1" dirty="0" smtClean="0">
                <a:solidFill>
                  <a:srgbClr val="1F497D"/>
                </a:solidFill>
              </a:rPr>
              <a:t> $a = 2 + 3 ;</a:t>
            </a:r>
            <a:r>
              <a:rPr lang="fr-FR" dirty="0" smtClean="0"/>
              <a:t>		</a:t>
            </a:r>
          </a:p>
          <a:p>
            <a:r>
              <a:rPr lang="fr-FR" dirty="0" smtClean="0"/>
              <a:t>      </a:t>
            </a:r>
            <a:r>
              <a:rPr lang="fr-FR" b="1" dirty="0" smtClean="0">
                <a:solidFill>
                  <a:srgbClr val="1F497D"/>
                </a:solidFill>
              </a:rPr>
              <a:t> $b = 4 - $a ;</a:t>
            </a:r>
          </a:p>
          <a:p>
            <a:r>
              <a:rPr lang="fr-FR" dirty="0" smtClean="0"/>
              <a:t>       $nom = "Toto”;</a:t>
            </a:r>
          </a:p>
          <a:p>
            <a:r>
              <a:rPr lang="fr-FR" dirty="0" smtClean="0"/>
              <a:t>       </a:t>
            </a:r>
            <a:r>
              <a:rPr lang="fr-FR" i="1" dirty="0" err="1" smtClean="0"/>
              <a:t>echo</a:t>
            </a:r>
            <a:r>
              <a:rPr lang="fr-FR" dirty="0" smtClean="0"/>
              <a:t> </a:t>
            </a:r>
            <a:r>
              <a:rPr lang="fr-FR" b="1" dirty="0" smtClean="0"/>
              <a:t>"Salut "</a:t>
            </a:r>
            <a:r>
              <a:rPr lang="fr-FR" b="1" dirty="0" smtClean="0">
                <a:solidFill>
                  <a:schemeClr val="tx2"/>
                </a:solidFill>
              </a:rPr>
              <a:t> . </a:t>
            </a:r>
            <a:r>
              <a:rPr lang="fr-FR" b="1" dirty="0" smtClean="0"/>
              <a:t>$nom</a:t>
            </a:r>
            <a:r>
              <a:rPr lang="fr-FR" dirty="0" smtClean="0"/>
              <a:t>;</a:t>
            </a:r>
          </a:p>
          <a:p>
            <a:r>
              <a:rPr lang="fr-FR" dirty="0" smtClean="0"/>
              <a:t>       </a:t>
            </a:r>
            <a:r>
              <a:rPr lang="fr-FR" i="1" dirty="0" err="1" smtClean="0"/>
              <a:t>echo</a:t>
            </a:r>
            <a:r>
              <a:rPr lang="fr-FR" dirty="0" smtClean="0"/>
              <a:t> "&lt;p&gt; 4 - </a:t>
            </a:r>
            <a:r>
              <a:rPr lang="fr-FR" i="1" dirty="0" smtClean="0"/>
              <a:t>$a</a:t>
            </a:r>
            <a:r>
              <a:rPr lang="fr-FR" dirty="0" smtClean="0"/>
              <a:t> vaut </a:t>
            </a:r>
            <a:r>
              <a:rPr lang="fr-FR" i="1" dirty="0" smtClean="0"/>
              <a:t>$b</a:t>
            </a:r>
            <a:r>
              <a:rPr lang="fr-FR" dirty="0" smtClean="0"/>
              <a:t>  &lt;/p&gt;";</a:t>
            </a:r>
          </a:p>
          <a:p>
            <a:r>
              <a:rPr lang="fr-FR" b="1" dirty="0" smtClean="0"/>
              <a:t>  ?&gt;</a:t>
            </a:r>
            <a:endParaRPr lang="fr-FR" b="1" dirty="0"/>
          </a:p>
        </p:txBody>
      </p:sp>
      <p:pic>
        <p:nvPicPr>
          <p:cNvPr id="9" name="Image 8"/>
          <p:cNvPicPr>
            <a:picLocks noChangeAspect="1"/>
          </p:cNvPicPr>
          <p:nvPr/>
        </p:nvPicPr>
        <p:blipFill rotWithShape="1">
          <a:blip r:embed="rId2"/>
          <a:srcRect t="47826"/>
          <a:stretch/>
        </p:blipFill>
        <p:spPr>
          <a:xfrm>
            <a:off x="5508104" y="4509120"/>
            <a:ext cx="3234034" cy="1712510"/>
          </a:xfrm>
          <a:prstGeom prst="rect">
            <a:avLst/>
          </a:prstGeom>
          <a:ln w="28575" cmpd="sng">
            <a:solidFill>
              <a:schemeClr val="tx1"/>
            </a:solidFill>
          </a:ln>
        </p:spPr>
      </p:pic>
      <p:sp>
        <p:nvSpPr>
          <p:cNvPr id="4" name="Espace réservé du numéro de diapositive 3"/>
          <p:cNvSpPr>
            <a:spLocks noGrp="1"/>
          </p:cNvSpPr>
          <p:nvPr>
            <p:ph type="sldNum" sz="quarter" idx="12"/>
          </p:nvPr>
        </p:nvSpPr>
        <p:spPr/>
        <p:txBody>
          <a:bodyPr/>
          <a:lstStyle/>
          <a:p>
            <a:fld id="{CF4668DC-857F-487D-BFFA-8C0CA5037977}" type="slidenum">
              <a:rPr lang="fr-BE" smtClean="0"/>
              <a:t>58</a:t>
            </a:fld>
            <a:endParaRPr lang="fr-BE"/>
          </a:p>
        </p:txBody>
      </p:sp>
    </p:spTree>
    <p:extLst>
      <p:ext uri="{BB962C8B-B14F-4D97-AF65-F5344CB8AC3E}">
        <p14:creationId xmlns:p14="http://schemas.microsoft.com/office/powerpoint/2010/main" val="198478304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smtClean="0"/>
              <a:t>Fonctions PHP</a:t>
            </a:r>
            <a:endParaRPr lang="fr-FR" sz="4000" dirty="0"/>
          </a:p>
        </p:txBody>
      </p:sp>
      <p:sp>
        <p:nvSpPr>
          <p:cNvPr id="3" name="Content Placeholder 2"/>
          <p:cNvSpPr>
            <a:spLocks noGrp="1"/>
          </p:cNvSpPr>
          <p:nvPr>
            <p:ph idx="1"/>
          </p:nvPr>
        </p:nvSpPr>
        <p:spPr>
          <a:xfrm>
            <a:off x="428596" y="1285860"/>
            <a:ext cx="8535892" cy="5383500"/>
          </a:xfrm>
        </p:spPr>
        <p:txBody>
          <a:bodyPr>
            <a:noAutofit/>
          </a:bodyPr>
          <a:lstStyle/>
          <a:p>
            <a:pPr marL="0" indent="0">
              <a:spcBef>
                <a:spcPts val="600"/>
              </a:spcBef>
              <a:buNone/>
            </a:pPr>
            <a:r>
              <a:rPr lang="fr-FR" sz="2400" b="1"/>
              <a:t>Date</a:t>
            </a:r>
          </a:p>
          <a:p>
            <a:pPr marL="0" indent="0">
              <a:spcBef>
                <a:spcPts val="600"/>
              </a:spcBef>
              <a:buNone/>
            </a:pPr>
            <a:r>
              <a:rPr lang="fr-FR" sz="2400" b="1" smtClean="0">
                <a:solidFill>
                  <a:schemeClr val="accent1"/>
                </a:solidFill>
              </a:rPr>
              <a:t>Déclaration </a:t>
            </a:r>
            <a:r>
              <a:rPr lang="fr-FR" sz="2400" b="1">
                <a:solidFill>
                  <a:schemeClr val="accent1"/>
                </a:solidFill>
              </a:rPr>
              <a:t>avec :</a:t>
            </a:r>
          </a:p>
          <a:p>
            <a:pPr marL="0" indent="0">
              <a:spcBef>
                <a:spcPts val="600"/>
              </a:spcBef>
              <a:buNone/>
            </a:pPr>
            <a:r>
              <a:rPr lang="fr-FR" sz="2400"/>
              <a:t>• DATETIME</a:t>
            </a:r>
          </a:p>
          <a:p>
            <a:pPr marL="0" indent="0">
              <a:spcBef>
                <a:spcPts val="600"/>
              </a:spcBef>
              <a:buNone/>
            </a:pPr>
            <a:r>
              <a:rPr lang="fr-FR" sz="2400"/>
              <a:t>	</a:t>
            </a:r>
            <a:r>
              <a:rPr lang="fr-FR" sz="2400" b="1">
                <a:solidFill>
                  <a:schemeClr val="accent2"/>
                </a:solidFill>
              </a:rPr>
              <a:t>$date = new DateTime('2000-01-05');</a:t>
            </a:r>
          </a:p>
          <a:p>
            <a:pPr marL="0" indent="0">
              <a:spcBef>
                <a:spcPts val="600"/>
              </a:spcBef>
              <a:buNone/>
            </a:pPr>
            <a:r>
              <a:rPr lang="fr-FR" sz="2400"/>
              <a:t>• DATE_CREATE : un Alias de DateTime::__construct()</a:t>
            </a:r>
          </a:p>
          <a:p>
            <a:pPr marL="0" indent="0">
              <a:spcBef>
                <a:spcPts val="600"/>
              </a:spcBef>
              <a:buNone/>
            </a:pPr>
            <a:r>
              <a:rPr lang="fr-FR" sz="2400"/>
              <a:t>	</a:t>
            </a:r>
            <a:r>
              <a:rPr lang="fr-FR" sz="2400" b="1">
                <a:solidFill>
                  <a:schemeClr val="accent2"/>
                </a:solidFill>
              </a:rPr>
              <a:t>$date2 = date_create('2000-01-01');</a:t>
            </a:r>
          </a:p>
          <a:p>
            <a:pPr marL="0" indent="0">
              <a:spcBef>
                <a:spcPts val="600"/>
              </a:spcBef>
              <a:buNone/>
            </a:pPr>
            <a:endParaRPr lang="fr-FR" sz="2400" smtClean="0"/>
          </a:p>
          <a:p>
            <a:pPr marL="0" indent="0">
              <a:spcBef>
                <a:spcPts val="600"/>
              </a:spcBef>
              <a:buNone/>
            </a:pPr>
            <a:r>
              <a:rPr lang="fr-FR" sz="2400" b="1">
                <a:solidFill>
                  <a:schemeClr val="accent1"/>
                </a:solidFill>
              </a:rPr>
              <a:t>Extraction du Mois, année , …… :</a:t>
            </a:r>
          </a:p>
          <a:p>
            <a:pPr marL="0" indent="0">
              <a:spcBef>
                <a:spcPts val="600"/>
              </a:spcBef>
              <a:buNone/>
            </a:pPr>
            <a:r>
              <a:rPr lang="fr-FR" sz="2400"/>
              <a:t>Avec style procédural en utilisant DATE_FORMAT</a:t>
            </a:r>
          </a:p>
          <a:p>
            <a:pPr marL="0" indent="0">
              <a:spcBef>
                <a:spcPts val="600"/>
              </a:spcBef>
              <a:buNone/>
            </a:pPr>
            <a:r>
              <a:rPr lang="fr-FR" sz="2400" smtClean="0"/>
              <a:t>	</a:t>
            </a:r>
            <a:r>
              <a:rPr lang="fr-FR" sz="2400" b="1" smtClean="0">
                <a:solidFill>
                  <a:schemeClr val="accent2"/>
                </a:solidFill>
              </a:rPr>
              <a:t>echo date_format($date, "m");</a:t>
            </a:r>
          </a:p>
          <a:p>
            <a:pPr marL="0" indent="0">
              <a:spcBef>
                <a:spcPts val="600"/>
              </a:spcBef>
              <a:buNone/>
            </a:pPr>
            <a:r>
              <a:rPr lang="fr-FR" sz="2400" smtClean="0"/>
              <a:t>Avec </a:t>
            </a:r>
            <a:r>
              <a:rPr lang="fr-FR" sz="2400"/>
              <a:t>style orienté objet (OO) :</a:t>
            </a:r>
          </a:p>
          <a:p>
            <a:pPr marL="0" indent="0">
              <a:spcBef>
                <a:spcPts val="600"/>
              </a:spcBef>
              <a:buNone/>
            </a:pPr>
            <a:r>
              <a:rPr lang="fr-FR" sz="2400"/>
              <a:t>	</a:t>
            </a:r>
            <a:r>
              <a:rPr lang="fr-FR" sz="2400" b="1">
                <a:solidFill>
                  <a:schemeClr val="accent2"/>
                </a:solidFill>
              </a:rPr>
              <a:t>echo $date-&gt;format('Y');</a:t>
            </a:r>
            <a:endParaRPr lang="fr-FR" sz="2400" b="1" dirty="0">
              <a:solidFill>
                <a:schemeClr val="accent2"/>
              </a:solidFill>
            </a:endParaRP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59</a:t>
            </a:fld>
            <a:endParaRPr lang="fr-BE"/>
          </a:p>
        </p:txBody>
      </p:sp>
    </p:spTree>
    <p:extLst>
      <p:ext uri="{BB962C8B-B14F-4D97-AF65-F5344CB8AC3E}">
        <p14:creationId xmlns:p14="http://schemas.microsoft.com/office/powerpoint/2010/main" val="18196602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Architecture générale d’un site web</a:t>
            </a:r>
            <a:endParaRPr lang="fr-FR" dirty="0"/>
          </a:p>
        </p:txBody>
      </p:sp>
      <p:grpSp>
        <p:nvGrpSpPr>
          <p:cNvPr id="4" name="Grouper 3"/>
          <p:cNvGrpSpPr/>
          <p:nvPr/>
        </p:nvGrpSpPr>
        <p:grpSpPr>
          <a:xfrm>
            <a:off x="1728995" y="1844824"/>
            <a:ext cx="5651317" cy="3024336"/>
            <a:chOff x="539552" y="3212976"/>
            <a:chExt cx="5651317" cy="3024336"/>
          </a:xfrm>
        </p:grpSpPr>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4221088"/>
              <a:ext cx="1080120" cy="1080120"/>
            </a:xfrm>
            <a:prstGeom prst="rect">
              <a:avLst/>
            </a:prstGeom>
          </p:spPr>
        </p:pic>
        <p:pic>
          <p:nvPicPr>
            <p:cNvPr id="7" name="Image 6" descr="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8064" y="3212976"/>
              <a:ext cx="1042805" cy="1042805"/>
            </a:xfrm>
            <a:prstGeom prst="rect">
              <a:avLst/>
            </a:prstGeom>
          </p:spPr>
        </p:pic>
        <p:pic>
          <p:nvPicPr>
            <p:cNvPr id="9" name="Image 8"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4221088"/>
              <a:ext cx="1021686" cy="1080120"/>
            </a:xfrm>
            <a:prstGeom prst="rect">
              <a:avLst/>
            </a:prstGeom>
          </p:spPr>
        </p:pic>
        <p:cxnSp>
          <p:nvCxnSpPr>
            <p:cNvPr id="11" name="Connecteur droit avec flèche 10"/>
            <p:cNvCxnSpPr>
              <a:stCxn id="6" idx="3"/>
              <a:endCxn id="9" idx="1"/>
            </p:cNvCxnSpPr>
            <p:nvPr/>
          </p:nvCxnSpPr>
          <p:spPr>
            <a:xfrm>
              <a:off x="1619672" y="4761148"/>
              <a:ext cx="108012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a:stCxn id="9" idx="3"/>
              <a:endCxn id="7" idx="1"/>
            </p:cNvCxnSpPr>
            <p:nvPr/>
          </p:nvCxnSpPr>
          <p:spPr>
            <a:xfrm flipV="1">
              <a:off x="3721478" y="3734379"/>
              <a:ext cx="1426586" cy="1026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 name="Image 19"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8064" y="5157192"/>
              <a:ext cx="1021686" cy="1080120"/>
            </a:xfrm>
            <a:prstGeom prst="rect">
              <a:avLst/>
            </a:prstGeom>
          </p:spPr>
        </p:pic>
        <p:cxnSp>
          <p:nvCxnSpPr>
            <p:cNvPr id="22" name="Connecteur droit avec flèche 21"/>
            <p:cNvCxnSpPr>
              <a:stCxn id="9" idx="3"/>
              <a:endCxn id="20" idx="1"/>
            </p:cNvCxnSpPr>
            <p:nvPr/>
          </p:nvCxnSpPr>
          <p:spPr>
            <a:xfrm>
              <a:off x="3721478" y="4761148"/>
              <a:ext cx="1426586" cy="93610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Accolade ouvrante 4"/>
          <p:cNvSpPr/>
          <p:nvPr/>
        </p:nvSpPr>
        <p:spPr>
          <a:xfrm rot="16200000">
            <a:off x="2951820" y="4247800"/>
            <a:ext cx="432048" cy="30963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619672" y="4077072"/>
            <a:ext cx="1296144" cy="646331"/>
          </a:xfrm>
          <a:prstGeom prst="rect">
            <a:avLst/>
          </a:prstGeom>
          <a:noFill/>
        </p:spPr>
        <p:txBody>
          <a:bodyPr wrap="square" rtlCol="0">
            <a:spAutoFit/>
          </a:bodyPr>
          <a:lstStyle/>
          <a:p>
            <a:pPr algn="ctr"/>
            <a:r>
              <a:rPr lang="fr-FR" dirty="0" smtClean="0"/>
              <a:t>Navigateur</a:t>
            </a:r>
          </a:p>
          <a:p>
            <a:pPr algn="ctr"/>
            <a:r>
              <a:rPr lang="fr-FR" dirty="0" smtClean="0"/>
              <a:t>(utilisateur)</a:t>
            </a:r>
            <a:endParaRPr lang="fr-FR" dirty="0"/>
          </a:p>
        </p:txBody>
      </p:sp>
      <p:sp>
        <p:nvSpPr>
          <p:cNvPr id="15" name="ZoneTexte 14"/>
          <p:cNvSpPr txBox="1"/>
          <p:nvPr/>
        </p:nvSpPr>
        <p:spPr>
          <a:xfrm>
            <a:off x="3563888" y="4077072"/>
            <a:ext cx="1656184" cy="646331"/>
          </a:xfrm>
          <a:prstGeom prst="rect">
            <a:avLst/>
          </a:prstGeom>
          <a:noFill/>
        </p:spPr>
        <p:txBody>
          <a:bodyPr wrap="square" rtlCol="0">
            <a:spAutoFit/>
          </a:bodyPr>
          <a:lstStyle/>
          <a:p>
            <a:pPr algn="ctr"/>
            <a:r>
              <a:rPr lang="fr-FR" dirty="0" smtClean="0"/>
              <a:t>Serveur Web</a:t>
            </a:r>
          </a:p>
          <a:p>
            <a:pPr algn="ctr"/>
            <a:r>
              <a:rPr lang="fr-FR" dirty="0" smtClean="0"/>
              <a:t>(site visible)</a:t>
            </a:r>
          </a:p>
        </p:txBody>
      </p:sp>
      <p:sp>
        <p:nvSpPr>
          <p:cNvPr id="10" name="ZoneTexte 9"/>
          <p:cNvSpPr txBox="1"/>
          <p:nvPr/>
        </p:nvSpPr>
        <p:spPr>
          <a:xfrm>
            <a:off x="5796136" y="2998693"/>
            <a:ext cx="2016224" cy="646331"/>
          </a:xfrm>
          <a:prstGeom prst="rect">
            <a:avLst/>
          </a:prstGeom>
          <a:noFill/>
        </p:spPr>
        <p:txBody>
          <a:bodyPr wrap="square" rtlCol="0">
            <a:spAutoFit/>
          </a:bodyPr>
          <a:lstStyle/>
          <a:p>
            <a:pPr algn="ctr"/>
            <a:r>
              <a:rPr lang="fr-FR" dirty="0" smtClean="0"/>
              <a:t>Base de Données</a:t>
            </a:r>
          </a:p>
          <a:p>
            <a:pPr algn="ctr"/>
            <a:r>
              <a:rPr lang="fr-FR" dirty="0" smtClean="0"/>
              <a:t>(information brute)</a:t>
            </a:r>
            <a:endParaRPr lang="fr-FR" dirty="0"/>
          </a:p>
        </p:txBody>
      </p:sp>
      <p:sp>
        <p:nvSpPr>
          <p:cNvPr id="12" name="ZoneTexte 11"/>
          <p:cNvSpPr txBox="1"/>
          <p:nvPr/>
        </p:nvSpPr>
        <p:spPr>
          <a:xfrm>
            <a:off x="2549047" y="6146720"/>
            <a:ext cx="1302873" cy="369332"/>
          </a:xfrm>
          <a:prstGeom prst="rect">
            <a:avLst/>
          </a:prstGeom>
          <a:noFill/>
        </p:spPr>
        <p:txBody>
          <a:bodyPr wrap="none" rtlCol="0">
            <a:spAutoFit/>
          </a:bodyPr>
          <a:lstStyle/>
          <a:p>
            <a:r>
              <a:rPr lang="fr-FR" dirty="0" smtClean="0"/>
              <a:t>Front Office</a:t>
            </a:r>
            <a:endParaRPr lang="fr-FR" dirty="0"/>
          </a:p>
        </p:txBody>
      </p:sp>
      <p:sp>
        <p:nvSpPr>
          <p:cNvPr id="18" name="Accolade ouvrante 17"/>
          <p:cNvSpPr/>
          <p:nvPr/>
        </p:nvSpPr>
        <p:spPr>
          <a:xfrm rot="16200000">
            <a:off x="6156176" y="4211796"/>
            <a:ext cx="432048" cy="31683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5713581" y="6156012"/>
            <a:ext cx="1234683" cy="369332"/>
          </a:xfrm>
          <a:prstGeom prst="rect">
            <a:avLst/>
          </a:prstGeom>
          <a:noFill/>
        </p:spPr>
        <p:txBody>
          <a:bodyPr wrap="none" rtlCol="0">
            <a:spAutoFit/>
          </a:bodyPr>
          <a:lstStyle/>
          <a:p>
            <a:r>
              <a:rPr lang="fr-FR" dirty="0" smtClean="0"/>
              <a:t>Back Office</a:t>
            </a:r>
            <a:endParaRPr lang="fr-FR" dirty="0"/>
          </a:p>
        </p:txBody>
      </p:sp>
      <p:sp>
        <p:nvSpPr>
          <p:cNvPr id="21" name="ZoneTexte 20"/>
          <p:cNvSpPr txBox="1"/>
          <p:nvPr/>
        </p:nvSpPr>
        <p:spPr>
          <a:xfrm>
            <a:off x="5724128" y="4942909"/>
            <a:ext cx="2232248" cy="646331"/>
          </a:xfrm>
          <a:prstGeom prst="rect">
            <a:avLst/>
          </a:prstGeom>
          <a:noFill/>
        </p:spPr>
        <p:txBody>
          <a:bodyPr wrap="square" rtlCol="0">
            <a:spAutoFit/>
          </a:bodyPr>
          <a:lstStyle/>
          <a:p>
            <a:pPr algn="ctr"/>
            <a:r>
              <a:rPr lang="fr-FR" dirty="0" smtClean="0"/>
              <a:t>Serveur d’Application</a:t>
            </a:r>
            <a:br>
              <a:rPr lang="fr-FR" dirty="0" smtClean="0"/>
            </a:br>
            <a:r>
              <a:rPr lang="fr-FR" dirty="0" smtClean="0"/>
              <a:t>(traitements internes)</a:t>
            </a:r>
          </a:p>
        </p:txBody>
      </p:sp>
      <p:sp>
        <p:nvSpPr>
          <p:cNvPr id="13" name="Espace réservé du numéro de diapositive 12"/>
          <p:cNvSpPr>
            <a:spLocks noGrp="1"/>
          </p:cNvSpPr>
          <p:nvPr>
            <p:ph type="sldNum" sz="quarter" idx="12"/>
          </p:nvPr>
        </p:nvSpPr>
        <p:spPr/>
        <p:txBody>
          <a:bodyPr/>
          <a:lstStyle/>
          <a:p>
            <a:fld id="{CF4668DC-857F-487D-BFFA-8C0CA5037977}" type="slidenum">
              <a:rPr lang="fr-BE" smtClean="0"/>
              <a:t>6</a:t>
            </a:fld>
            <a:endParaRPr lang="fr-BE"/>
          </a:p>
        </p:txBody>
      </p:sp>
    </p:spTree>
    <p:extLst>
      <p:ext uri="{BB962C8B-B14F-4D97-AF65-F5344CB8AC3E}">
        <p14:creationId xmlns:p14="http://schemas.microsoft.com/office/powerpoint/2010/main" val="228598700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p:bldP spid="18" grpId="0" animBg="1"/>
      <p:bldP spid="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a:t>Fonctions PHP</a:t>
            </a:r>
          </a:p>
        </p:txBody>
      </p:sp>
      <p:sp>
        <p:nvSpPr>
          <p:cNvPr id="3" name="Content Placeholder 2"/>
          <p:cNvSpPr>
            <a:spLocks noGrp="1"/>
          </p:cNvSpPr>
          <p:nvPr>
            <p:ph idx="1"/>
          </p:nvPr>
        </p:nvSpPr>
        <p:spPr>
          <a:xfrm>
            <a:off x="428596" y="1285860"/>
            <a:ext cx="8535892" cy="5383500"/>
          </a:xfrm>
        </p:spPr>
        <p:txBody>
          <a:bodyPr>
            <a:noAutofit/>
          </a:bodyPr>
          <a:lstStyle/>
          <a:p>
            <a:pPr marL="0" indent="0">
              <a:buNone/>
            </a:pPr>
            <a:r>
              <a:rPr lang="fr-FR" sz="2400" b="1" dirty="0"/>
              <a:t>Date</a:t>
            </a:r>
          </a:p>
          <a:p>
            <a:pPr marL="0" indent="0">
              <a:buNone/>
            </a:pPr>
            <a:endParaRPr lang="fr-FR" sz="2400" dirty="0" smtClean="0"/>
          </a:p>
          <a:p>
            <a:pPr marL="0" indent="0">
              <a:buNone/>
            </a:pPr>
            <a:r>
              <a:rPr lang="fr-FR" sz="2400" b="1" dirty="0" smtClean="0"/>
              <a:t>Exemples </a:t>
            </a:r>
            <a:r>
              <a:rPr lang="fr-FR" sz="2400" b="1" dirty="0"/>
              <a:t>:</a:t>
            </a:r>
          </a:p>
          <a:p>
            <a:pPr marL="0" indent="0">
              <a:spcBef>
                <a:spcPts val="600"/>
              </a:spcBef>
              <a:buNone/>
            </a:pPr>
            <a:endParaRPr lang="fr-FR" sz="2400" dirty="0" smtClean="0"/>
          </a:p>
          <a:p>
            <a:pPr marL="0" indent="0">
              <a:spcBef>
                <a:spcPts val="600"/>
              </a:spcBef>
              <a:buNone/>
            </a:pPr>
            <a:r>
              <a:rPr lang="fr-FR" sz="2400" dirty="0" smtClean="0"/>
              <a:t>• </a:t>
            </a:r>
            <a:r>
              <a:rPr lang="fr-FR" sz="2400" b="1" dirty="0">
                <a:solidFill>
                  <a:schemeClr val="accent2"/>
                </a:solidFill>
              </a:rPr>
              <a:t>$date=date</a:t>
            </a:r>
            <a:r>
              <a:rPr lang="fr-FR" sz="2400" b="1" dirty="0" smtClean="0">
                <a:solidFill>
                  <a:schemeClr val="accent2"/>
                </a:solidFill>
              </a:rPr>
              <a:t>("</a:t>
            </a:r>
            <a:r>
              <a:rPr lang="fr-FR" sz="2400" b="1" dirty="0">
                <a:solidFill>
                  <a:schemeClr val="accent2"/>
                </a:solidFill>
              </a:rPr>
              <a:t>d-m-y ");</a:t>
            </a:r>
          </a:p>
          <a:p>
            <a:pPr marL="0" indent="0">
              <a:spcBef>
                <a:spcPts val="600"/>
              </a:spcBef>
              <a:buNone/>
            </a:pPr>
            <a:r>
              <a:rPr lang="fr-FR" sz="2400" b="1" dirty="0" smtClean="0">
                <a:solidFill>
                  <a:schemeClr val="accent2"/>
                </a:solidFill>
              </a:rPr>
              <a:t>	</a:t>
            </a:r>
            <a:r>
              <a:rPr lang="fr-FR" sz="2400" b="1" dirty="0" err="1" smtClean="0">
                <a:solidFill>
                  <a:schemeClr val="accent2"/>
                </a:solidFill>
              </a:rPr>
              <a:t>echo</a:t>
            </a:r>
            <a:r>
              <a:rPr lang="fr-FR" sz="2400" b="1" dirty="0" smtClean="0">
                <a:solidFill>
                  <a:schemeClr val="accent2"/>
                </a:solidFill>
              </a:rPr>
              <a:t> </a:t>
            </a:r>
            <a:r>
              <a:rPr lang="fr-FR" sz="2400" b="1" dirty="0">
                <a:solidFill>
                  <a:schemeClr val="accent2"/>
                </a:solidFill>
              </a:rPr>
              <a:t>" ceci est la date du jour " .$date ;</a:t>
            </a:r>
          </a:p>
          <a:p>
            <a:pPr marL="0" indent="0">
              <a:buNone/>
            </a:pPr>
            <a:endParaRPr lang="fr-FR" sz="2400" dirty="0" smtClean="0"/>
          </a:p>
          <a:p>
            <a:pPr marL="0" indent="0">
              <a:buNone/>
            </a:pPr>
            <a:r>
              <a:rPr lang="fr-FR" sz="2400" dirty="0" smtClean="0"/>
              <a:t>• </a:t>
            </a:r>
            <a:r>
              <a:rPr lang="fr-FR" sz="2400" b="1" dirty="0">
                <a:solidFill>
                  <a:schemeClr val="accent2"/>
                </a:solidFill>
              </a:rPr>
              <a:t>$heure = date("</a:t>
            </a:r>
            <a:r>
              <a:rPr lang="fr-FR" sz="2400" b="1" dirty="0" err="1">
                <a:solidFill>
                  <a:schemeClr val="accent2"/>
                </a:solidFill>
              </a:rPr>
              <a:t>h:i:s</a:t>
            </a:r>
            <a:r>
              <a:rPr lang="fr-FR" sz="2400" b="1" dirty="0">
                <a:solidFill>
                  <a:schemeClr val="accent2"/>
                </a:solidFill>
              </a:rPr>
              <a:t>");</a:t>
            </a:r>
          </a:p>
          <a:p>
            <a:pPr marL="0" indent="0">
              <a:buNone/>
            </a:pPr>
            <a:r>
              <a:rPr lang="fr-FR" sz="2400" b="1" dirty="0" err="1">
                <a:solidFill>
                  <a:schemeClr val="accent2"/>
                </a:solidFill>
              </a:rPr>
              <a:t>echo</a:t>
            </a:r>
            <a:r>
              <a:rPr lang="fr-FR" sz="2400" b="1" dirty="0">
                <a:solidFill>
                  <a:schemeClr val="accent2"/>
                </a:solidFill>
              </a:rPr>
              <a:t> </a:t>
            </a:r>
            <a:r>
              <a:rPr lang="fr-FR" sz="2400" b="1" dirty="0" smtClean="0">
                <a:solidFill>
                  <a:schemeClr val="accent2"/>
                </a:solidFill>
              </a:rPr>
              <a:t> "</a:t>
            </a:r>
            <a:r>
              <a:rPr lang="fr-FR" sz="2400" b="1" dirty="0">
                <a:solidFill>
                  <a:schemeClr val="accent2"/>
                </a:solidFill>
              </a:rPr>
              <a:t>c'est l’heure du jour " .$heure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60</a:t>
            </a:fld>
            <a:endParaRPr lang="fr-BE"/>
          </a:p>
        </p:txBody>
      </p:sp>
    </p:spTree>
    <p:extLst>
      <p:ext uri="{BB962C8B-B14F-4D97-AF65-F5344CB8AC3E}">
        <p14:creationId xmlns:p14="http://schemas.microsoft.com/office/powerpoint/2010/main" val="345204246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Tableaux PHP</a:t>
            </a:r>
            <a:endParaRPr lang="fr-FR" dirty="0"/>
          </a:p>
        </p:txBody>
      </p:sp>
      <p:sp>
        <p:nvSpPr>
          <p:cNvPr id="3" name="Espace réservé du contenu 2"/>
          <p:cNvSpPr>
            <a:spLocks noGrp="1"/>
          </p:cNvSpPr>
          <p:nvPr>
            <p:ph idx="1"/>
          </p:nvPr>
        </p:nvSpPr>
        <p:spPr/>
        <p:txBody>
          <a:bodyPr>
            <a:normAutofit lnSpcReduction="10000"/>
          </a:bodyPr>
          <a:lstStyle/>
          <a:p>
            <a:r>
              <a:rPr lang="fr-FR" dirty="0"/>
              <a:t>Tableaux </a:t>
            </a:r>
            <a:r>
              <a:rPr lang="fr-FR" sz="2400" dirty="0"/>
              <a:t>($</a:t>
            </a:r>
            <a:r>
              <a:rPr lang="fr-FR" sz="2400" dirty="0" smtClean="0"/>
              <a:t>tab = </a:t>
            </a:r>
            <a:r>
              <a:rPr lang="fr-FR" sz="2400" dirty="0" err="1" smtClean="0"/>
              <a:t>array</a:t>
            </a:r>
            <a:r>
              <a:rPr lang="fr-FR" sz="2400" dirty="0" smtClean="0"/>
              <a:t>())</a:t>
            </a:r>
            <a:endParaRPr lang="fr-FR" dirty="0" smtClean="0"/>
          </a:p>
          <a:p>
            <a:pPr lvl="1"/>
            <a:r>
              <a:rPr lang="fr-FR" dirty="0"/>
              <a:t>Variables capables d’enregistrer plusieurs valeurs d’un </a:t>
            </a:r>
            <a:r>
              <a:rPr lang="fr-FR" dirty="0" smtClean="0"/>
              <a:t>type</a:t>
            </a:r>
            <a:endParaRPr lang="fr-FR" dirty="0"/>
          </a:p>
          <a:p>
            <a:r>
              <a:rPr lang="fr-FR" dirty="0" smtClean="0"/>
              <a:t>Tableaux </a:t>
            </a:r>
            <a:r>
              <a:rPr lang="fr-FR" dirty="0" smtClean="0"/>
              <a:t>à </a:t>
            </a:r>
            <a:r>
              <a:rPr lang="fr-FR" dirty="0" smtClean="0"/>
              <a:t>indice </a:t>
            </a:r>
            <a:r>
              <a:rPr lang="fr-FR" sz="2400" dirty="0" smtClean="0"/>
              <a:t>($tab[0], $tab[])</a:t>
            </a:r>
            <a:endParaRPr lang="fr-FR" dirty="0" smtClean="0"/>
          </a:p>
          <a:p>
            <a:pPr lvl="1"/>
            <a:r>
              <a:rPr lang="fr-FR" dirty="0"/>
              <a:t>Chaque position est identifiée </a:t>
            </a:r>
            <a:r>
              <a:rPr lang="fr-FR" dirty="0" smtClean="0"/>
              <a:t>par un </a:t>
            </a:r>
            <a:r>
              <a:rPr lang="fr-FR" dirty="0"/>
              <a:t>numéro (commençant par </a:t>
            </a:r>
            <a:r>
              <a:rPr lang="fr-FR" b="1" dirty="0"/>
              <a:t>0</a:t>
            </a:r>
            <a:r>
              <a:rPr lang="fr-FR" dirty="0"/>
              <a:t>)</a:t>
            </a:r>
          </a:p>
          <a:p>
            <a:pPr lvl="1"/>
            <a:r>
              <a:rPr lang="fr-FR" dirty="0" smtClean="0"/>
              <a:t>Prochaine position disponible avec []</a:t>
            </a:r>
            <a:endParaRPr lang="fr-FR" dirty="0" smtClean="0"/>
          </a:p>
          <a:p>
            <a:r>
              <a:rPr lang="fr-FR" dirty="0" smtClean="0"/>
              <a:t>Tableaux </a:t>
            </a:r>
            <a:r>
              <a:rPr lang="fr-FR" dirty="0"/>
              <a:t>associatifs </a:t>
            </a:r>
            <a:r>
              <a:rPr lang="fr-FR" sz="2400" dirty="0"/>
              <a:t>(</a:t>
            </a:r>
            <a:r>
              <a:rPr lang="fr-FR" sz="2400" dirty="0"/>
              <a:t>$tab</a:t>
            </a:r>
            <a:r>
              <a:rPr lang="fr-FR" sz="2400" dirty="0"/>
              <a:t>[</a:t>
            </a:r>
            <a:r>
              <a:rPr lang="fr-FR" sz="2400" dirty="0"/>
              <a:t>"</a:t>
            </a:r>
            <a:r>
              <a:rPr lang="fr-FR" sz="2400" dirty="0"/>
              <a:t> </a:t>
            </a:r>
            <a:r>
              <a:rPr lang="fr-FR" sz="2400" dirty="0"/>
              <a:t>"</a:t>
            </a:r>
            <a:r>
              <a:rPr lang="fr-FR" sz="2400" dirty="0" smtClean="0"/>
              <a:t>]</a:t>
            </a:r>
            <a:r>
              <a:rPr lang="fr-FR" sz="2400" dirty="0"/>
              <a:t>)</a:t>
            </a:r>
            <a:endParaRPr lang="fr-FR" dirty="0" smtClean="0"/>
          </a:p>
          <a:p>
            <a:pPr lvl="1"/>
            <a:r>
              <a:rPr lang="fr-FR" dirty="0"/>
              <a:t>Chaque position reçoit un identifiant (un label) </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61</a:t>
            </a:fld>
            <a:endParaRPr lang="fr-BE"/>
          </a:p>
        </p:txBody>
      </p:sp>
    </p:spTree>
    <p:extLst>
      <p:ext uri="{BB962C8B-B14F-4D97-AF65-F5344CB8AC3E}">
        <p14:creationId xmlns:p14="http://schemas.microsoft.com/office/powerpoint/2010/main" val="5073673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Tableaux PHP</a:t>
            </a:r>
            <a:endParaRPr lang="fr-FR" dirty="0"/>
          </a:p>
        </p:txBody>
      </p:sp>
      <p:sp>
        <p:nvSpPr>
          <p:cNvPr id="3" name="Espace réservé du contenu 2"/>
          <p:cNvSpPr>
            <a:spLocks noGrp="1"/>
          </p:cNvSpPr>
          <p:nvPr>
            <p:ph idx="1"/>
          </p:nvPr>
        </p:nvSpPr>
        <p:spPr/>
        <p:txBody>
          <a:bodyPr/>
          <a:lstStyle/>
          <a:p>
            <a:r>
              <a:rPr lang="fr-FR" dirty="0" err="1" smtClean="0"/>
              <a:t>sizeof</a:t>
            </a:r>
            <a:endParaRPr lang="fr-FR" dirty="0" smtClean="0"/>
          </a:p>
          <a:p>
            <a:r>
              <a:rPr lang="fr-FR" dirty="0" smtClean="0"/>
              <a:t>count</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62</a:t>
            </a:fld>
            <a:endParaRPr lang="fr-BE"/>
          </a:p>
        </p:txBody>
      </p:sp>
    </p:spTree>
    <p:extLst>
      <p:ext uri="{BB962C8B-B14F-4D97-AF65-F5344CB8AC3E}">
        <p14:creationId xmlns:p14="http://schemas.microsoft.com/office/powerpoint/2010/main" val="30854123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a:t>Tableaux PHP</a:t>
            </a:r>
          </a:p>
        </p:txBody>
      </p:sp>
      <p:sp>
        <p:nvSpPr>
          <p:cNvPr id="3" name="Content Placeholder 2"/>
          <p:cNvSpPr>
            <a:spLocks noGrp="1"/>
          </p:cNvSpPr>
          <p:nvPr>
            <p:ph idx="1"/>
          </p:nvPr>
        </p:nvSpPr>
        <p:spPr>
          <a:xfrm>
            <a:off x="395536" y="1196752"/>
            <a:ext cx="8535892" cy="4752528"/>
          </a:xfrm>
        </p:spPr>
        <p:txBody>
          <a:bodyPr>
            <a:noAutofit/>
          </a:bodyPr>
          <a:lstStyle/>
          <a:p>
            <a:pPr marL="0" indent="0">
              <a:buNone/>
            </a:pPr>
            <a:r>
              <a:rPr lang="fr-FR" sz="2400" b="1" dirty="0"/>
              <a:t>Parcourir un tableau :</a:t>
            </a:r>
          </a:p>
          <a:p>
            <a:pPr marL="0" indent="0">
              <a:buNone/>
            </a:pPr>
            <a:r>
              <a:rPr lang="fr-FR" sz="2400" b="1" i="1" dirty="0">
                <a:solidFill>
                  <a:srgbClr val="0070C0"/>
                </a:solidFill>
              </a:rPr>
              <a:t>&lt;?</a:t>
            </a:r>
            <a:r>
              <a:rPr lang="fr-FR" sz="2400" b="1" i="1" dirty="0" err="1">
                <a:solidFill>
                  <a:srgbClr val="0070C0"/>
                </a:solidFill>
              </a:rPr>
              <a:t>php</a:t>
            </a:r>
            <a:endParaRPr lang="fr-FR" sz="2400" b="1" i="1" dirty="0">
              <a:solidFill>
                <a:srgbClr val="0070C0"/>
              </a:solidFill>
            </a:endParaRPr>
          </a:p>
          <a:p>
            <a:pPr marL="0" indent="0">
              <a:buNone/>
            </a:pPr>
            <a:r>
              <a:rPr lang="fr-FR" sz="2400" i="1" dirty="0">
                <a:solidFill>
                  <a:srgbClr val="00B050"/>
                </a:solidFill>
              </a:rPr>
              <a:t>// On crée notre </a:t>
            </a:r>
            <a:r>
              <a:rPr lang="fr-FR" sz="2400" i="1" dirty="0" err="1">
                <a:solidFill>
                  <a:srgbClr val="00B050"/>
                </a:solidFill>
              </a:rPr>
              <a:t>array</a:t>
            </a:r>
            <a:r>
              <a:rPr lang="fr-FR" sz="2400" i="1" dirty="0">
                <a:solidFill>
                  <a:srgbClr val="00B050"/>
                </a:solidFill>
              </a:rPr>
              <a:t> $</a:t>
            </a:r>
            <a:r>
              <a:rPr lang="fr-FR" sz="2400" i="1" dirty="0" err="1">
                <a:solidFill>
                  <a:srgbClr val="00B050"/>
                </a:solidFill>
              </a:rPr>
              <a:t>prenoms</a:t>
            </a:r>
            <a:endParaRPr lang="fr-FR" sz="2400" i="1" dirty="0">
              <a:solidFill>
                <a:srgbClr val="00B050"/>
              </a:solidFill>
            </a:endParaRPr>
          </a:p>
          <a:p>
            <a:pPr marL="0" indent="0">
              <a:buNone/>
            </a:pPr>
            <a:r>
              <a:rPr lang="fr-FR" sz="2400" i="1" dirty="0">
                <a:solidFill>
                  <a:srgbClr val="FF0000"/>
                </a:solidFill>
              </a:rPr>
              <a:t>$</a:t>
            </a:r>
            <a:r>
              <a:rPr lang="fr-FR" sz="2400" i="1" dirty="0" err="1">
                <a:solidFill>
                  <a:srgbClr val="FF0000"/>
                </a:solidFill>
              </a:rPr>
              <a:t>prenoms</a:t>
            </a:r>
            <a:r>
              <a:rPr lang="fr-FR" sz="2400" i="1" dirty="0">
                <a:solidFill>
                  <a:srgbClr val="FF0000"/>
                </a:solidFill>
              </a:rPr>
              <a:t> = </a:t>
            </a:r>
            <a:r>
              <a:rPr lang="fr-FR" sz="2400" i="1" dirty="0" err="1">
                <a:solidFill>
                  <a:srgbClr val="FF0000"/>
                </a:solidFill>
              </a:rPr>
              <a:t>array</a:t>
            </a:r>
            <a:r>
              <a:rPr lang="fr-FR" sz="2400" i="1" dirty="0">
                <a:solidFill>
                  <a:srgbClr val="FF0000"/>
                </a:solidFill>
              </a:rPr>
              <a:t> ('François', 'Michel', 'Nicole', 'Véronique</a:t>
            </a:r>
            <a:r>
              <a:rPr lang="fr-FR" sz="2400" i="1" dirty="0" smtClean="0">
                <a:solidFill>
                  <a:srgbClr val="FF0000"/>
                </a:solidFill>
              </a:rPr>
              <a:t>', 'Benoît</a:t>
            </a:r>
            <a:r>
              <a:rPr lang="fr-FR" sz="2400" i="1" dirty="0">
                <a:solidFill>
                  <a:srgbClr val="FF0000"/>
                </a:solidFill>
              </a:rPr>
              <a:t>');</a:t>
            </a:r>
          </a:p>
          <a:p>
            <a:pPr marL="0" indent="0">
              <a:buNone/>
            </a:pPr>
            <a:r>
              <a:rPr lang="fr-FR" sz="2400" i="1" dirty="0">
                <a:solidFill>
                  <a:srgbClr val="00B050"/>
                </a:solidFill>
              </a:rPr>
              <a:t>// Puis on fait une boucle pour tout afficher :</a:t>
            </a:r>
          </a:p>
          <a:p>
            <a:pPr marL="0" indent="0">
              <a:buNone/>
            </a:pPr>
            <a:r>
              <a:rPr lang="fr-FR" sz="2400" i="1" dirty="0">
                <a:solidFill>
                  <a:srgbClr val="FF0000"/>
                </a:solidFill>
              </a:rPr>
              <a:t>for ($</a:t>
            </a:r>
            <a:r>
              <a:rPr lang="fr-FR" sz="2400" i="1" dirty="0" err="1">
                <a:solidFill>
                  <a:srgbClr val="FF0000"/>
                </a:solidFill>
              </a:rPr>
              <a:t>numero</a:t>
            </a:r>
            <a:r>
              <a:rPr lang="fr-FR" sz="2400" i="1" dirty="0">
                <a:solidFill>
                  <a:srgbClr val="FF0000"/>
                </a:solidFill>
              </a:rPr>
              <a:t> = 0; $</a:t>
            </a:r>
            <a:r>
              <a:rPr lang="fr-FR" sz="2400" i="1" dirty="0" err="1">
                <a:solidFill>
                  <a:srgbClr val="FF0000"/>
                </a:solidFill>
              </a:rPr>
              <a:t>numero</a:t>
            </a:r>
            <a:r>
              <a:rPr lang="fr-FR" sz="2400" i="1" dirty="0">
                <a:solidFill>
                  <a:srgbClr val="FF0000"/>
                </a:solidFill>
              </a:rPr>
              <a:t> &lt; 5; $</a:t>
            </a:r>
            <a:r>
              <a:rPr lang="fr-FR" sz="2400" i="1" dirty="0" err="1">
                <a:solidFill>
                  <a:srgbClr val="FF0000"/>
                </a:solidFill>
              </a:rPr>
              <a:t>numero</a:t>
            </a:r>
            <a:r>
              <a:rPr lang="fr-FR" sz="2400" i="1" dirty="0">
                <a:solidFill>
                  <a:srgbClr val="FF0000"/>
                </a:solidFill>
              </a:rPr>
              <a:t>++)</a:t>
            </a:r>
          </a:p>
          <a:p>
            <a:pPr marL="0" indent="0">
              <a:buNone/>
            </a:pPr>
            <a:r>
              <a:rPr lang="fr-FR" sz="2400" i="1" dirty="0">
                <a:solidFill>
                  <a:srgbClr val="FF0000"/>
                </a:solidFill>
              </a:rPr>
              <a:t>{</a:t>
            </a:r>
          </a:p>
          <a:p>
            <a:pPr marL="0" indent="0">
              <a:buNone/>
            </a:pPr>
            <a:r>
              <a:rPr lang="fr-FR" sz="2400" i="1" dirty="0" smtClean="0">
                <a:solidFill>
                  <a:srgbClr val="FF0000"/>
                </a:solidFill>
              </a:rPr>
              <a:t>	</a:t>
            </a:r>
            <a:r>
              <a:rPr lang="fr-FR" sz="2400" i="1" dirty="0" err="1" smtClean="0">
                <a:solidFill>
                  <a:srgbClr val="FF0000"/>
                </a:solidFill>
              </a:rPr>
              <a:t>echo</a:t>
            </a:r>
            <a:r>
              <a:rPr lang="fr-FR" sz="2400" i="1" dirty="0" smtClean="0">
                <a:solidFill>
                  <a:srgbClr val="FF0000"/>
                </a:solidFill>
              </a:rPr>
              <a:t> </a:t>
            </a:r>
            <a:r>
              <a:rPr lang="fr-FR" sz="2400" i="1" dirty="0">
                <a:solidFill>
                  <a:srgbClr val="FF0000"/>
                </a:solidFill>
              </a:rPr>
              <a:t>$</a:t>
            </a:r>
            <a:r>
              <a:rPr lang="fr-FR" sz="2400" i="1" dirty="0" err="1">
                <a:solidFill>
                  <a:srgbClr val="FF0000"/>
                </a:solidFill>
              </a:rPr>
              <a:t>prenoms</a:t>
            </a:r>
            <a:r>
              <a:rPr lang="fr-FR" sz="2400" i="1" dirty="0">
                <a:solidFill>
                  <a:srgbClr val="FF0000"/>
                </a:solidFill>
              </a:rPr>
              <a:t>[$</a:t>
            </a:r>
            <a:r>
              <a:rPr lang="fr-FR" sz="2400" i="1" dirty="0" err="1">
                <a:solidFill>
                  <a:srgbClr val="FF0000"/>
                </a:solidFill>
              </a:rPr>
              <a:t>numero</a:t>
            </a:r>
            <a:r>
              <a:rPr lang="fr-FR" sz="2400" i="1" dirty="0">
                <a:solidFill>
                  <a:srgbClr val="FF0000"/>
                </a:solidFill>
              </a:rPr>
              <a:t>] . '&lt;</a:t>
            </a:r>
            <a:r>
              <a:rPr lang="fr-FR" sz="2400" i="1" dirty="0" err="1">
                <a:solidFill>
                  <a:srgbClr val="FF0000"/>
                </a:solidFill>
              </a:rPr>
              <a:t>br</a:t>
            </a:r>
            <a:r>
              <a:rPr lang="fr-FR" sz="2400" i="1" dirty="0">
                <a:solidFill>
                  <a:srgbClr val="FF0000"/>
                </a:solidFill>
              </a:rPr>
              <a:t> /&gt;';</a:t>
            </a:r>
          </a:p>
          <a:p>
            <a:pPr marL="0" indent="0">
              <a:buNone/>
            </a:pPr>
            <a:r>
              <a:rPr lang="fr-FR" sz="2400" i="1" dirty="0">
                <a:solidFill>
                  <a:srgbClr val="FF0000"/>
                </a:solidFill>
              </a:rPr>
              <a:t>}</a:t>
            </a:r>
          </a:p>
          <a:p>
            <a:pPr marL="0" indent="0">
              <a:buNone/>
            </a:pPr>
            <a:r>
              <a:rPr lang="fr-FR" sz="2400" b="1" i="1" dirty="0">
                <a:solidFill>
                  <a:srgbClr val="0070C0"/>
                </a:solidFill>
              </a:rPr>
              <a:t>?&gt;</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63</a:t>
            </a:fld>
            <a:endParaRPr lang="fr-BE"/>
          </a:p>
        </p:txBody>
      </p:sp>
    </p:spTree>
    <p:extLst>
      <p:ext uri="{BB962C8B-B14F-4D97-AF65-F5344CB8AC3E}">
        <p14:creationId xmlns:p14="http://schemas.microsoft.com/office/powerpoint/2010/main" val="1069921761"/>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a:t>Tableaux PHP</a:t>
            </a:r>
          </a:p>
        </p:txBody>
      </p:sp>
      <p:sp>
        <p:nvSpPr>
          <p:cNvPr id="3" name="Content Placeholder 2"/>
          <p:cNvSpPr>
            <a:spLocks noGrp="1"/>
          </p:cNvSpPr>
          <p:nvPr>
            <p:ph idx="1"/>
          </p:nvPr>
        </p:nvSpPr>
        <p:spPr>
          <a:xfrm>
            <a:off x="395536" y="1196752"/>
            <a:ext cx="8535892" cy="4752528"/>
          </a:xfrm>
        </p:spPr>
        <p:txBody>
          <a:bodyPr>
            <a:noAutofit/>
          </a:bodyPr>
          <a:lstStyle/>
          <a:p>
            <a:pPr marL="0" indent="0">
              <a:buNone/>
            </a:pPr>
            <a:r>
              <a:rPr lang="fr-FR" sz="2400" b="1" dirty="0"/>
              <a:t>Parcourir un tableau :</a:t>
            </a:r>
          </a:p>
          <a:p>
            <a:pPr marL="0" indent="0">
              <a:buNone/>
            </a:pPr>
            <a:r>
              <a:rPr lang="fr-FR" sz="2400" b="1" i="1" dirty="0">
                <a:solidFill>
                  <a:srgbClr val="0070C0"/>
                </a:solidFill>
              </a:rPr>
              <a:t>&lt;?</a:t>
            </a:r>
            <a:r>
              <a:rPr lang="fr-FR" sz="2400" b="1" i="1" dirty="0" err="1">
                <a:solidFill>
                  <a:srgbClr val="0070C0"/>
                </a:solidFill>
              </a:rPr>
              <a:t>php</a:t>
            </a:r>
            <a:endParaRPr lang="fr-FR" sz="2400" b="1" i="1" dirty="0">
              <a:solidFill>
                <a:srgbClr val="0070C0"/>
              </a:solidFill>
            </a:endParaRPr>
          </a:p>
          <a:p>
            <a:pPr marL="0" indent="0">
              <a:buNone/>
            </a:pPr>
            <a:endParaRPr lang="fr-FR" sz="2400" i="1" dirty="0" smtClean="0">
              <a:solidFill>
                <a:srgbClr val="FF0000"/>
              </a:solidFill>
            </a:endParaRPr>
          </a:p>
          <a:p>
            <a:pPr marL="0" indent="0">
              <a:buNone/>
            </a:pPr>
            <a:r>
              <a:rPr lang="fr-FR" sz="2400" i="1" dirty="0" smtClean="0">
                <a:solidFill>
                  <a:srgbClr val="FF0000"/>
                </a:solidFill>
              </a:rPr>
              <a:t>$</a:t>
            </a:r>
            <a:r>
              <a:rPr lang="fr-FR" sz="2400" i="1" dirty="0" err="1">
                <a:solidFill>
                  <a:srgbClr val="FF0000"/>
                </a:solidFill>
              </a:rPr>
              <a:t>prenoms</a:t>
            </a:r>
            <a:r>
              <a:rPr lang="fr-FR" sz="2400" i="1" dirty="0">
                <a:solidFill>
                  <a:srgbClr val="FF0000"/>
                </a:solidFill>
              </a:rPr>
              <a:t> = </a:t>
            </a:r>
            <a:r>
              <a:rPr lang="fr-FR" sz="2400" i="1" dirty="0" err="1">
                <a:solidFill>
                  <a:srgbClr val="FF0000"/>
                </a:solidFill>
              </a:rPr>
              <a:t>array</a:t>
            </a:r>
            <a:r>
              <a:rPr lang="fr-FR" sz="2400" i="1" dirty="0">
                <a:solidFill>
                  <a:srgbClr val="FF0000"/>
                </a:solidFill>
              </a:rPr>
              <a:t> ('François', 'Michel', 'Nicole', 'Véronique</a:t>
            </a:r>
            <a:r>
              <a:rPr lang="fr-FR" sz="2400" i="1" dirty="0" smtClean="0">
                <a:solidFill>
                  <a:srgbClr val="FF0000"/>
                </a:solidFill>
              </a:rPr>
              <a:t>', 'Benoît');</a:t>
            </a:r>
          </a:p>
          <a:p>
            <a:pPr marL="0" indent="0">
              <a:spcBef>
                <a:spcPts val="1800"/>
              </a:spcBef>
              <a:buNone/>
            </a:pPr>
            <a:r>
              <a:rPr lang="fr-FR" sz="2400" dirty="0" err="1">
                <a:solidFill>
                  <a:srgbClr val="FF0000"/>
                </a:solidFill>
              </a:rPr>
              <a:t>foreach</a:t>
            </a:r>
            <a:r>
              <a:rPr lang="fr-FR" sz="2400" dirty="0">
                <a:solidFill>
                  <a:srgbClr val="FF0000"/>
                </a:solidFill>
              </a:rPr>
              <a:t>($</a:t>
            </a:r>
            <a:r>
              <a:rPr lang="fr-FR" sz="2400" dirty="0" err="1" smtClean="0">
                <a:solidFill>
                  <a:srgbClr val="FF0000"/>
                </a:solidFill>
              </a:rPr>
              <a:t>prenoms</a:t>
            </a:r>
            <a:r>
              <a:rPr lang="fr-FR" sz="2400" dirty="0" smtClean="0">
                <a:solidFill>
                  <a:srgbClr val="FF0000"/>
                </a:solidFill>
              </a:rPr>
              <a:t> </a:t>
            </a:r>
            <a:r>
              <a:rPr lang="fr-FR" sz="2400" dirty="0">
                <a:solidFill>
                  <a:srgbClr val="FF0000"/>
                </a:solidFill>
              </a:rPr>
              <a:t>as </a:t>
            </a:r>
            <a:r>
              <a:rPr lang="fr-FR" sz="2400" dirty="0" smtClean="0">
                <a:solidFill>
                  <a:srgbClr val="FF0000"/>
                </a:solidFill>
              </a:rPr>
              <a:t>$id </a:t>
            </a:r>
            <a:r>
              <a:rPr lang="fr-FR" sz="2400" dirty="0">
                <a:solidFill>
                  <a:srgbClr val="FF0000"/>
                </a:solidFill>
              </a:rPr>
              <a:t>=&gt; $valeur) </a:t>
            </a:r>
          </a:p>
          <a:p>
            <a:pPr marL="0" indent="0">
              <a:spcBef>
                <a:spcPts val="1800"/>
              </a:spcBef>
              <a:buNone/>
            </a:pPr>
            <a:r>
              <a:rPr lang="fr-FR" sz="2400" dirty="0">
                <a:solidFill>
                  <a:srgbClr val="FF0000"/>
                </a:solidFill>
              </a:rPr>
              <a:t>{</a:t>
            </a:r>
          </a:p>
          <a:p>
            <a:pPr marL="0" indent="0">
              <a:spcBef>
                <a:spcPts val="1800"/>
              </a:spcBef>
              <a:buNone/>
            </a:pPr>
            <a:r>
              <a:rPr lang="fr-FR" sz="2400" i="1" dirty="0" smtClean="0">
                <a:solidFill>
                  <a:srgbClr val="FF0000"/>
                </a:solidFill>
              </a:rPr>
              <a:t>	</a:t>
            </a:r>
            <a:r>
              <a:rPr lang="fr-FR" sz="2400" dirty="0" err="1" smtClean="0">
                <a:solidFill>
                  <a:srgbClr val="FF0000"/>
                </a:solidFill>
              </a:rPr>
              <a:t>echo</a:t>
            </a:r>
            <a:r>
              <a:rPr lang="fr-FR" sz="2400" dirty="0" smtClean="0">
                <a:solidFill>
                  <a:srgbClr val="FF0000"/>
                </a:solidFill>
              </a:rPr>
              <a:t> "Case ($id) = </a:t>
            </a:r>
            <a:r>
              <a:rPr lang="fr-FR" sz="2400" smtClean="0">
                <a:solidFill>
                  <a:srgbClr val="FF0000"/>
                </a:solidFill>
              </a:rPr>
              <a:t>$valeur";</a:t>
            </a:r>
            <a:endParaRPr lang="fr-FR" sz="2400" dirty="0">
              <a:solidFill>
                <a:srgbClr val="FF0000"/>
              </a:solidFill>
            </a:endParaRPr>
          </a:p>
          <a:p>
            <a:pPr marL="0" indent="0">
              <a:spcBef>
                <a:spcPts val="1800"/>
              </a:spcBef>
              <a:buNone/>
            </a:pPr>
            <a:r>
              <a:rPr lang="fr-FR" sz="2400" dirty="0">
                <a:solidFill>
                  <a:srgbClr val="FF0000"/>
                </a:solidFill>
              </a:rPr>
              <a:t>}</a:t>
            </a:r>
          </a:p>
          <a:p>
            <a:pPr marL="0" indent="0">
              <a:buNone/>
            </a:pPr>
            <a:r>
              <a:rPr lang="fr-FR" sz="2400" b="1" i="1" dirty="0" smtClean="0">
                <a:solidFill>
                  <a:srgbClr val="0070C0"/>
                </a:solidFill>
              </a:rPr>
              <a:t>?&gt;</a:t>
            </a:r>
            <a:endParaRPr lang="fr-FR" sz="2400" b="1" i="1" dirty="0">
              <a:solidFill>
                <a:srgbClr val="0070C0"/>
              </a:solidFill>
            </a:endParaRP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64</a:t>
            </a:fld>
            <a:endParaRPr lang="fr-BE"/>
          </a:p>
        </p:txBody>
      </p:sp>
    </p:spTree>
    <p:extLst>
      <p:ext uri="{BB962C8B-B14F-4D97-AF65-F5344CB8AC3E}">
        <p14:creationId xmlns:p14="http://schemas.microsoft.com/office/powerpoint/2010/main" val="22564099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fr-FR" sz="4000" dirty="0"/>
              <a:t>Tableaux PHP</a:t>
            </a:r>
          </a:p>
        </p:txBody>
      </p:sp>
      <p:sp>
        <p:nvSpPr>
          <p:cNvPr id="3" name="Content Placeholder 2"/>
          <p:cNvSpPr>
            <a:spLocks noGrp="1"/>
          </p:cNvSpPr>
          <p:nvPr>
            <p:ph idx="1"/>
          </p:nvPr>
        </p:nvSpPr>
        <p:spPr>
          <a:xfrm>
            <a:off x="395536" y="1196752"/>
            <a:ext cx="8535892" cy="4752528"/>
          </a:xfrm>
        </p:spPr>
        <p:txBody>
          <a:bodyPr>
            <a:noAutofit/>
          </a:bodyPr>
          <a:lstStyle/>
          <a:p>
            <a:pPr marL="0" indent="0">
              <a:spcBef>
                <a:spcPts val="1800"/>
              </a:spcBef>
              <a:buNone/>
            </a:pPr>
            <a:r>
              <a:rPr lang="fr-FR" sz="2400" b="1" dirty="0"/>
              <a:t>Parcourir un tableau associatif :</a:t>
            </a:r>
          </a:p>
          <a:p>
            <a:pPr marL="0" indent="0">
              <a:spcBef>
                <a:spcPts val="1800"/>
              </a:spcBef>
              <a:buNone/>
            </a:pPr>
            <a:r>
              <a:rPr lang="fr-FR" sz="2400" b="1" dirty="0">
                <a:solidFill>
                  <a:schemeClr val="accent1"/>
                </a:solidFill>
              </a:rPr>
              <a:t>&lt;?</a:t>
            </a:r>
            <a:r>
              <a:rPr lang="fr-FR" sz="2400" b="1" dirty="0" err="1">
                <a:solidFill>
                  <a:schemeClr val="accent1"/>
                </a:solidFill>
              </a:rPr>
              <a:t>php</a:t>
            </a:r>
            <a:endParaRPr lang="fr-FR" sz="2400" b="1" dirty="0">
              <a:solidFill>
                <a:schemeClr val="accent1"/>
              </a:solidFill>
            </a:endParaRPr>
          </a:p>
          <a:p>
            <a:pPr marL="0" indent="0">
              <a:spcBef>
                <a:spcPts val="1800"/>
              </a:spcBef>
              <a:buNone/>
            </a:pPr>
            <a:r>
              <a:rPr lang="fr-FR" sz="2400" dirty="0">
                <a:solidFill>
                  <a:srgbClr val="FF0000"/>
                </a:solidFill>
              </a:rPr>
              <a:t>$personne = </a:t>
            </a:r>
            <a:r>
              <a:rPr lang="fr-FR" sz="2400" dirty="0" err="1">
                <a:solidFill>
                  <a:srgbClr val="FF0000"/>
                </a:solidFill>
              </a:rPr>
              <a:t>array</a:t>
            </a:r>
            <a:r>
              <a:rPr lang="fr-FR" sz="2400" dirty="0">
                <a:solidFill>
                  <a:srgbClr val="FF0000"/>
                </a:solidFill>
              </a:rPr>
              <a:t>("type" =&gt; "M.", "nom" </a:t>
            </a:r>
            <a:r>
              <a:rPr lang="fr-FR" sz="2400" dirty="0" smtClean="0">
                <a:solidFill>
                  <a:srgbClr val="FF0000"/>
                </a:solidFill>
              </a:rPr>
              <a:t>=&gt; "</a:t>
            </a:r>
            <a:r>
              <a:rPr lang="fr-FR" sz="2400" dirty="0">
                <a:solidFill>
                  <a:srgbClr val="FF0000"/>
                </a:solidFill>
              </a:rPr>
              <a:t>Smith") ;</a:t>
            </a:r>
          </a:p>
          <a:p>
            <a:pPr marL="0" indent="0">
              <a:spcBef>
                <a:spcPts val="1800"/>
              </a:spcBef>
              <a:buNone/>
            </a:pPr>
            <a:r>
              <a:rPr lang="fr-FR" sz="2400" dirty="0" err="1">
                <a:solidFill>
                  <a:srgbClr val="FF0000"/>
                </a:solidFill>
              </a:rPr>
              <a:t>foreach</a:t>
            </a:r>
            <a:r>
              <a:rPr lang="fr-FR" sz="2400" dirty="0">
                <a:solidFill>
                  <a:srgbClr val="FF0000"/>
                </a:solidFill>
              </a:rPr>
              <a:t>($personne as $</a:t>
            </a:r>
            <a:r>
              <a:rPr lang="fr-FR" sz="2400" dirty="0" err="1">
                <a:solidFill>
                  <a:srgbClr val="FF0000"/>
                </a:solidFill>
              </a:rPr>
              <a:t>cle</a:t>
            </a:r>
            <a:r>
              <a:rPr lang="fr-FR" sz="2400" dirty="0">
                <a:solidFill>
                  <a:srgbClr val="FF0000"/>
                </a:solidFill>
              </a:rPr>
              <a:t> =&gt; $valeur) </a:t>
            </a:r>
            <a:endParaRPr lang="fr-FR" sz="2400" dirty="0" smtClean="0">
              <a:solidFill>
                <a:srgbClr val="FF0000"/>
              </a:solidFill>
            </a:endParaRPr>
          </a:p>
          <a:p>
            <a:pPr marL="0" indent="0">
              <a:spcBef>
                <a:spcPts val="1800"/>
              </a:spcBef>
              <a:buNone/>
            </a:pPr>
            <a:r>
              <a:rPr lang="fr-FR" sz="2400" dirty="0" smtClean="0">
                <a:solidFill>
                  <a:srgbClr val="FF0000"/>
                </a:solidFill>
              </a:rPr>
              <a:t>{</a:t>
            </a:r>
            <a:endParaRPr lang="fr-FR" sz="2400" dirty="0">
              <a:solidFill>
                <a:srgbClr val="FF0000"/>
              </a:solidFill>
            </a:endParaRPr>
          </a:p>
          <a:p>
            <a:pPr marL="0" indent="0">
              <a:spcBef>
                <a:spcPts val="1800"/>
              </a:spcBef>
              <a:buNone/>
            </a:pPr>
            <a:r>
              <a:rPr lang="fr-FR" sz="2400" i="1" dirty="0">
                <a:solidFill>
                  <a:srgbClr val="FF0000"/>
                </a:solidFill>
              </a:rPr>
              <a:t>	</a:t>
            </a:r>
            <a:r>
              <a:rPr lang="fr-FR" sz="2400" dirty="0" err="1" smtClean="0">
                <a:solidFill>
                  <a:srgbClr val="FF0000"/>
                </a:solidFill>
              </a:rPr>
              <a:t>echo</a:t>
            </a:r>
            <a:r>
              <a:rPr lang="fr-FR" sz="2400" dirty="0" smtClean="0">
                <a:solidFill>
                  <a:srgbClr val="FF0000"/>
                </a:solidFill>
              </a:rPr>
              <a:t> </a:t>
            </a:r>
            <a:r>
              <a:rPr lang="fr-FR" sz="2400" dirty="0">
                <a:solidFill>
                  <a:srgbClr val="FF0000"/>
                </a:solidFill>
              </a:rPr>
              <a:t>"</a:t>
            </a:r>
            <a:r>
              <a:rPr lang="fr-FR" sz="2400" dirty="0" err="1">
                <a:solidFill>
                  <a:srgbClr val="FF0000"/>
                </a:solidFill>
              </a:rPr>
              <a:t>cle</a:t>
            </a:r>
            <a:r>
              <a:rPr lang="fr-FR" sz="2400" dirty="0">
                <a:solidFill>
                  <a:srgbClr val="FF0000"/>
                </a:solidFill>
              </a:rPr>
              <a:t>=" .$</a:t>
            </a:r>
            <a:r>
              <a:rPr lang="fr-FR" sz="2400" dirty="0" err="1">
                <a:solidFill>
                  <a:srgbClr val="FF0000"/>
                </a:solidFill>
              </a:rPr>
              <a:t>cle</a:t>
            </a:r>
            <a:r>
              <a:rPr lang="fr-FR" sz="2400" dirty="0">
                <a:solidFill>
                  <a:srgbClr val="FF0000"/>
                </a:solidFill>
              </a:rPr>
              <a:t> .“ valeur= " . $valeur ;</a:t>
            </a:r>
          </a:p>
          <a:p>
            <a:pPr marL="0" indent="0">
              <a:spcBef>
                <a:spcPts val="1800"/>
              </a:spcBef>
              <a:buNone/>
            </a:pPr>
            <a:r>
              <a:rPr lang="fr-FR" sz="2400" dirty="0" smtClean="0">
                <a:solidFill>
                  <a:srgbClr val="FF0000"/>
                </a:solidFill>
              </a:rPr>
              <a:t>}</a:t>
            </a:r>
          </a:p>
          <a:p>
            <a:pPr marL="0" indent="0">
              <a:spcBef>
                <a:spcPts val="1800"/>
              </a:spcBef>
              <a:buNone/>
            </a:pPr>
            <a:r>
              <a:rPr lang="fr-FR" sz="2400" b="1" i="1" dirty="0" smtClean="0">
                <a:solidFill>
                  <a:srgbClr val="0070C0"/>
                </a:solidFill>
              </a:rPr>
              <a:t>?&gt;</a:t>
            </a:r>
            <a:endParaRPr lang="fr-FR" sz="2400" b="1" i="1" dirty="0">
              <a:solidFill>
                <a:srgbClr val="0070C0"/>
              </a:solidFill>
            </a:endParaRP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65</a:t>
            </a:fld>
            <a:endParaRPr lang="fr-BE"/>
          </a:p>
        </p:txBody>
      </p:sp>
    </p:spTree>
    <p:extLst>
      <p:ext uri="{BB962C8B-B14F-4D97-AF65-F5344CB8AC3E}">
        <p14:creationId xmlns:p14="http://schemas.microsoft.com/office/powerpoint/2010/main" val="236548704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Visibilité des variables</a:t>
            </a:r>
          </a:p>
        </p:txBody>
      </p:sp>
      <p:sp>
        <p:nvSpPr>
          <p:cNvPr id="4" name="Espace réservé du contenu 3"/>
          <p:cNvSpPr>
            <a:spLocks noGrp="1"/>
          </p:cNvSpPr>
          <p:nvPr>
            <p:ph idx="1"/>
          </p:nvPr>
        </p:nvSpPr>
        <p:spPr>
          <a:xfrm>
            <a:off x="251520" y="1600200"/>
            <a:ext cx="8640960" cy="4925144"/>
          </a:xfrm>
        </p:spPr>
        <p:txBody>
          <a:bodyPr>
            <a:normAutofit fontScale="77500" lnSpcReduction="20000"/>
          </a:bodyPr>
          <a:lstStyle/>
          <a:p>
            <a:pPr marL="0" indent="0">
              <a:buNone/>
            </a:pPr>
            <a:r>
              <a:rPr lang="fr-FR" dirty="0"/>
              <a:t>En PHP il existe 3 niveaux de visibilité d’une variables selon le contexte :</a:t>
            </a:r>
          </a:p>
          <a:p>
            <a:endParaRPr lang="fr-FR" dirty="0"/>
          </a:p>
          <a:p>
            <a:r>
              <a:rPr lang="fr-FR" b="1" dirty="0" smtClean="0"/>
              <a:t>Les </a:t>
            </a:r>
            <a:r>
              <a:rPr lang="fr-FR" b="1" dirty="0"/>
              <a:t>variables </a:t>
            </a:r>
            <a:r>
              <a:rPr lang="fr-FR" b="1" dirty="0" err="1"/>
              <a:t>superglobales</a:t>
            </a:r>
            <a:r>
              <a:rPr lang="fr-FR" b="1" dirty="0"/>
              <a:t> </a:t>
            </a:r>
            <a:r>
              <a:rPr lang="fr-FR" dirty="0"/>
              <a:t>: elles sont disponibles n'importe où dans le programme.</a:t>
            </a:r>
          </a:p>
          <a:p>
            <a:endParaRPr lang="fr-FR" dirty="0"/>
          </a:p>
          <a:p>
            <a:r>
              <a:rPr lang="fr-FR" b="1" dirty="0" smtClean="0"/>
              <a:t>Les </a:t>
            </a:r>
            <a:r>
              <a:rPr lang="fr-FR" b="1" dirty="0"/>
              <a:t>variables globales </a:t>
            </a:r>
            <a:r>
              <a:rPr lang="fr-FR" dirty="0"/>
              <a:t>: ce sont toutes les variables, tableaux, objets et constantes que nous créons nous-même dans le programme principal. Elles ne sont généralement visibles que dans le programme principal.</a:t>
            </a:r>
          </a:p>
          <a:p>
            <a:endParaRPr lang="fr-FR" dirty="0"/>
          </a:p>
          <a:p>
            <a:r>
              <a:rPr lang="fr-FR" b="1" dirty="0" smtClean="0"/>
              <a:t>Les </a:t>
            </a:r>
            <a:r>
              <a:rPr lang="fr-FR" b="1" dirty="0"/>
              <a:t>variables locales </a:t>
            </a:r>
            <a:r>
              <a:rPr lang="fr-FR" dirty="0"/>
              <a:t>: ce sont toutes les variables d'une fonction (paramètres compris). Leur visibilité n'est que locale, et le programme principal ne peut pas agir sur ces variables.</a:t>
            </a:r>
          </a:p>
          <a:p>
            <a:endParaRPr lang="fr-FR" dirty="0"/>
          </a:p>
        </p:txBody>
      </p:sp>
    </p:spTree>
    <p:extLst>
      <p:ext uri="{BB962C8B-B14F-4D97-AF65-F5344CB8AC3E}">
        <p14:creationId xmlns:p14="http://schemas.microsoft.com/office/powerpoint/2010/main" val="136087506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Portée des variables globales</a:t>
            </a:r>
          </a:p>
        </p:txBody>
      </p:sp>
      <p:sp>
        <p:nvSpPr>
          <p:cNvPr id="4" name="Espace réservé du contenu 3"/>
          <p:cNvSpPr>
            <a:spLocks noGrp="1"/>
          </p:cNvSpPr>
          <p:nvPr>
            <p:ph idx="1"/>
          </p:nvPr>
        </p:nvSpPr>
        <p:spPr/>
        <p:txBody>
          <a:bodyPr>
            <a:normAutofit/>
          </a:bodyPr>
          <a:lstStyle/>
          <a:p>
            <a:r>
              <a:rPr lang="fr-FR" dirty="0"/>
              <a:t>En PHP, une variable globale peut être utilisée à l’intérieur d’une fonction sans la passer en </a:t>
            </a:r>
            <a:r>
              <a:rPr lang="fr-FR" dirty="0" smtClean="0"/>
              <a:t>paramètre</a:t>
            </a:r>
          </a:p>
          <a:p>
            <a:pPr lvl="1"/>
            <a:r>
              <a:rPr lang="fr-FR" dirty="0" smtClean="0"/>
              <a:t>Usage du mot </a:t>
            </a:r>
            <a:r>
              <a:rPr lang="fr-FR" dirty="0"/>
              <a:t>clé « global </a:t>
            </a:r>
            <a:r>
              <a:rPr lang="fr-FR" dirty="0" smtClean="0"/>
              <a:t>»</a:t>
            </a:r>
          </a:p>
          <a:p>
            <a:pPr lvl="1"/>
            <a:r>
              <a:rPr lang="fr-FR" dirty="0" smtClean="0"/>
              <a:t>La variable doit être déclarée avec « global » dans chaque fonction où cela est nécessaire</a:t>
            </a:r>
            <a:endParaRPr lang="fr-FR" dirty="0"/>
          </a:p>
        </p:txBody>
      </p:sp>
    </p:spTree>
    <p:extLst>
      <p:ext uri="{BB962C8B-B14F-4D97-AF65-F5344CB8AC3E}">
        <p14:creationId xmlns:p14="http://schemas.microsoft.com/office/powerpoint/2010/main" val="899376236"/>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variables </a:t>
            </a:r>
            <a:r>
              <a:rPr lang="fr-FR" dirty="0" err="1"/>
              <a:t>superglobales</a:t>
            </a:r>
            <a:endParaRPr lang="fr-FR" dirty="0"/>
          </a:p>
        </p:txBody>
      </p:sp>
      <p:sp>
        <p:nvSpPr>
          <p:cNvPr id="4" name="Espace réservé du contenu 3"/>
          <p:cNvSpPr>
            <a:spLocks noGrp="1"/>
          </p:cNvSpPr>
          <p:nvPr>
            <p:ph idx="1"/>
          </p:nvPr>
        </p:nvSpPr>
        <p:spPr/>
        <p:txBody>
          <a:bodyPr>
            <a:normAutofit/>
          </a:bodyPr>
          <a:lstStyle/>
          <a:p>
            <a:r>
              <a:rPr lang="fr-FR" dirty="0" smtClean="0"/>
              <a:t>Les </a:t>
            </a:r>
            <a:r>
              <a:rPr lang="fr-FR" dirty="0"/>
              <a:t>variables </a:t>
            </a:r>
            <a:r>
              <a:rPr lang="fr-FR" dirty="0" err="1"/>
              <a:t>superglobales</a:t>
            </a:r>
            <a:r>
              <a:rPr lang="fr-FR" dirty="0"/>
              <a:t> sont générées automatiquement par PHP </a:t>
            </a:r>
            <a:r>
              <a:rPr lang="fr-FR" dirty="0" smtClean="0"/>
              <a:t>:</a:t>
            </a:r>
            <a:endParaRPr lang="fr-FR" dirty="0"/>
          </a:p>
          <a:p>
            <a:pPr lvl="1"/>
            <a:r>
              <a:rPr lang="fr-FR" dirty="0" smtClean="0"/>
              <a:t>elles </a:t>
            </a:r>
            <a:r>
              <a:rPr lang="fr-FR" dirty="0"/>
              <a:t>sont disponibles quel que soit le contexte du script </a:t>
            </a:r>
            <a:r>
              <a:rPr lang="fr-FR" sz="2400" i="1" dirty="0"/>
              <a:t>(</a:t>
            </a:r>
            <a:r>
              <a:rPr lang="fr-FR" sz="2400" i="1" dirty="0" smtClean="0"/>
              <a:t>même </a:t>
            </a:r>
            <a:r>
              <a:rPr lang="fr-FR" sz="2400" i="1" dirty="0"/>
              <a:t>à l’intérieur d’une fonction sans être passées en paramètre de </a:t>
            </a:r>
            <a:r>
              <a:rPr lang="fr-FR" sz="2400" i="1" dirty="0" smtClean="0"/>
              <a:t>celle-ci)</a:t>
            </a:r>
            <a:endParaRPr lang="fr-FR" i="1" dirty="0" smtClean="0"/>
          </a:p>
          <a:p>
            <a:pPr lvl="1"/>
            <a:r>
              <a:rPr lang="fr-FR" dirty="0" smtClean="0"/>
              <a:t>elles </a:t>
            </a:r>
            <a:r>
              <a:rPr lang="fr-FR" dirty="0"/>
              <a:t>sont écrites en majuscules et commencent, par un </a:t>
            </a:r>
            <a:r>
              <a:rPr lang="fr-FR" dirty="0" err="1"/>
              <a:t>underscore</a:t>
            </a:r>
            <a:r>
              <a:rPr lang="fr-FR" dirty="0"/>
              <a:t> </a:t>
            </a:r>
            <a:r>
              <a:rPr lang="fr-FR" dirty="0" smtClean="0"/>
              <a:t> « _ »</a:t>
            </a:r>
          </a:p>
          <a:p>
            <a:pPr lvl="1"/>
            <a:r>
              <a:rPr lang="fr-FR" dirty="0"/>
              <a:t>e</a:t>
            </a:r>
            <a:r>
              <a:rPr lang="fr-FR" dirty="0" smtClean="0"/>
              <a:t>lles </a:t>
            </a:r>
            <a:r>
              <a:rPr lang="fr-FR" dirty="0"/>
              <a:t>sont généralement des tableaux </a:t>
            </a:r>
            <a:r>
              <a:rPr lang="fr-FR" dirty="0" smtClean="0"/>
              <a:t>associatifs</a:t>
            </a:r>
            <a:endParaRPr lang="fr-FR" dirty="0"/>
          </a:p>
        </p:txBody>
      </p:sp>
    </p:spTree>
    <p:extLst>
      <p:ext uri="{BB962C8B-B14F-4D97-AF65-F5344CB8AC3E}">
        <p14:creationId xmlns:p14="http://schemas.microsoft.com/office/powerpoint/2010/main" val="3035714770"/>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53752"/>
            <a:ext cx="8229600" cy="1143000"/>
          </a:xfrm>
        </p:spPr>
        <p:txBody>
          <a:bodyPr/>
          <a:lstStyle/>
          <a:p>
            <a:r>
              <a:rPr lang="fr-FR" dirty="0"/>
              <a:t>Les variables </a:t>
            </a:r>
            <a:r>
              <a:rPr lang="fr-FR" dirty="0" err="1"/>
              <a:t>superglobales</a:t>
            </a:r>
            <a:endParaRPr lang="fr-FR" dirty="0"/>
          </a:p>
        </p:txBody>
      </p:sp>
      <p:sp>
        <p:nvSpPr>
          <p:cNvPr id="4" name="Espace réservé du contenu 3"/>
          <p:cNvSpPr>
            <a:spLocks noGrp="1"/>
          </p:cNvSpPr>
          <p:nvPr>
            <p:ph idx="1"/>
          </p:nvPr>
        </p:nvSpPr>
        <p:spPr>
          <a:xfrm>
            <a:off x="0" y="1052736"/>
            <a:ext cx="9144000" cy="5805264"/>
          </a:xfrm>
        </p:spPr>
        <p:txBody>
          <a:bodyPr>
            <a:normAutofit fontScale="77500" lnSpcReduction="20000"/>
          </a:bodyPr>
          <a:lstStyle/>
          <a:p>
            <a:r>
              <a:rPr lang="fr-FR" b="1" dirty="0" smtClean="0"/>
              <a:t>$</a:t>
            </a:r>
            <a:r>
              <a:rPr lang="fr-FR" b="1" dirty="0"/>
              <a:t>GLOBALS </a:t>
            </a:r>
            <a:r>
              <a:rPr lang="fr-FR" dirty="0"/>
              <a:t>: rassemble les variables globales.</a:t>
            </a:r>
          </a:p>
          <a:p>
            <a:endParaRPr lang="fr-FR" dirty="0"/>
          </a:p>
          <a:p>
            <a:r>
              <a:rPr lang="fr-FR" b="1" dirty="0" smtClean="0"/>
              <a:t>$_</a:t>
            </a:r>
            <a:r>
              <a:rPr lang="fr-FR" b="1" dirty="0"/>
              <a:t>ENV </a:t>
            </a:r>
            <a:r>
              <a:rPr lang="fr-FR" dirty="0"/>
              <a:t>: ce sont des variables </a:t>
            </a:r>
            <a:r>
              <a:rPr lang="fr-FR"/>
              <a:t>d'environnement </a:t>
            </a:r>
            <a:r>
              <a:rPr lang="fr-FR" smtClean="0"/>
              <a:t>toujours données </a:t>
            </a:r>
            <a:r>
              <a:rPr lang="fr-FR" dirty="0"/>
              <a:t>par le serveur.</a:t>
            </a:r>
          </a:p>
          <a:p>
            <a:endParaRPr lang="fr-FR" dirty="0"/>
          </a:p>
          <a:p>
            <a:r>
              <a:rPr lang="fr-FR" b="1" dirty="0" smtClean="0"/>
              <a:t>$_</a:t>
            </a:r>
            <a:r>
              <a:rPr lang="fr-FR" b="1" dirty="0"/>
              <a:t>SESSION </a:t>
            </a:r>
            <a:r>
              <a:rPr lang="fr-FR" dirty="0"/>
              <a:t>: se sont des variables de session. Ces variables restent stockées sur le serveur le temps de la présence d'un visiteur.</a:t>
            </a:r>
          </a:p>
          <a:p>
            <a:endParaRPr lang="fr-FR" dirty="0"/>
          </a:p>
          <a:p>
            <a:r>
              <a:rPr lang="fr-FR" b="1" dirty="0" smtClean="0"/>
              <a:t>$_</a:t>
            </a:r>
            <a:r>
              <a:rPr lang="fr-FR" b="1" dirty="0"/>
              <a:t>COOKIE </a:t>
            </a:r>
            <a:r>
              <a:rPr lang="fr-FR" dirty="0"/>
              <a:t>: contient les valeurs des cookies enregistrés sur l'ordinateur du visiteur.</a:t>
            </a:r>
          </a:p>
          <a:p>
            <a:endParaRPr lang="fr-FR" dirty="0"/>
          </a:p>
          <a:p>
            <a:r>
              <a:rPr lang="fr-FR" b="1" dirty="0" smtClean="0"/>
              <a:t>$_</a:t>
            </a:r>
            <a:r>
              <a:rPr lang="fr-FR" b="1" dirty="0"/>
              <a:t>GET </a:t>
            </a:r>
            <a:r>
              <a:rPr lang="fr-FR" dirty="0"/>
              <a:t>: contient les données envoyées en paramètres dans l'URL.</a:t>
            </a:r>
          </a:p>
          <a:p>
            <a:endParaRPr lang="fr-FR" dirty="0"/>
          </a:p>
          <a:p>
            <a:r>
              <a:rPr lang="fr-FR" b="1" dirty="0" smtClean="0"/>
              <a:t>$_</a:t>
            </a:r>
            <a:r>
              <a:rPr lang="fr-FR" b="1" dirty="0"/>
              <a:t>POST </a:t>
            </a:r>
            <a:r>
              <a:rPr lang="fr-FR" dirty="0"/>
              <a:t>: contient les informations qui viennent d'être envoyées par un formulaire.</a:t>
            </a:r>
          </a:p>
          <a:p>
            <a:pPr marL="0" indent="0">
              <a:buNone/>
            </a:pPr>
            <a:endParaRPr lang="fr-FR" dirty="0"/>
          </a:p>
        </p:txBody>
      </p:sp>
    </p:spTree>
    <p:extLst>
      <p:ext uri="{BB962C8B-B14F-4D97-AF65-F5344CB8AC3E}">
        <p14:creationId xmlns:p14="http://schemas.microsoft.com/office/powerpoint/2010/main" val="52140506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Architecture générale d’un site web</a:t>
            </a:r>
            <a:endParaRPr lang="fr-FR" dirty="0"/>
          </a:p>
        </p:txBody>
      </p:sp>
      <p:grpSp>
        <p:nvGrpSpPr>
          <p:cNvPr id="4" name="Grouper 3"/>
          <p:cNvGrpSpPr/>
          <p:nvPr/>
        </p:nvGrpSpPr>
        <p:grpSpPr>
          <a:xfrm>
            <a:off x="1152931" y="1412776"/>
            <a:ext cx="5651317" cy="3024336"/>
            <a:chOff x="539552" y="3212976"/>
            <a:chExt cx="5651317" cy="3024336"/>
          </a:xfrm>
        </p:grpSpPr>
        <p:pic>
          <p:nvPicPr>
            <p:cNvPr id="6" name="Image 5" descr="computer.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4221088"/>
              <a:ext cx="1080120" cy="1080120"/>
            </a:xfrm>
            <a:prstGeom prst="rect">
              <a:avLst/>
            </a:prstGeom>
          </p:spPr>
        </p:pic>
        <p:pic>
          <p:nvPicPr>
            <p:cNvPr id="7" name="Image 6" descr="databas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48064" y="3212976"/>
              <a:ext cx="1042805" cy="1042805"/>
            </a:xfrm>
            <a:prstGeom prst="rect">
              <a:avLst/>
            </a:prstGeom>
          </p:spPr>
        </p:pic>
        <p:pic>
          <p:nvPicPr>
            <p:cNvPr id="9" name="Image 8"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99792" y="4221088"/>
              <a:ext cx="1021686" cy="1080120"/>
            </a:xfrm>
            <a:prstGeom prst="rect">
              <a:avLst/>
            </a:prstGeom>
          </p:spPr>
        </p:pic>
        <p:cxnSp>
          <p:nvCxnSpPr>
            <p:cNvPr id="11" name="Connecteur droit avec flèche 10"/>
            <p:cNvCxnSpPr>
              <a:stCxn id="6" idx="3"/>
              <a:endCxn id="9" idx="1"/>
            </p:cNvCxnSpPr>
            <p:nvPr/>
          </p:nvCxnSpPr>
          <p:spPr>
            <a:xfrm>
              <a:off x="1619672" y="4761148"/>
              <a:ext cx="108012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a:stCxn id="9" idx="3"/>
              <a:endCxn id="7" idx="1"/>
            </p:cNvCxnSpPr>
            <p:nvPr/>
          </p:nvCxnSpPr>
          <p:spPr>
            <a:xfrm flipV="1">
              <a:off x="3721478" y="3734379"/>
              <a:ext cx="1426586" cy="1026769"/>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 name="Image 19" descr="server1.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48064" y="5157192"/>
              <a:ext cx="1021686" cy="1080120"/>
            </a:xfrm>
            <a:prstGeom prst="rect">
              <a:avLst/>
            </a:prstGeom>
          </p:spPr>
        </p:pic>
        <p:cxnSp>
          <p:nvCxnSpPr>
            <p:cNvPr id="22" name="Connecteur droit avec flèche 21"/>
            <p:cNvCxnSpPr>
              <a:stCxn id="9" idx="3"/>
              <a:endCxn id="20" idx="1"/>
            </p:cNvCxnSpPr>
            <p:nvPr/>
          </p:nvCxnSpPr>
          <p:spPr>
            <a:xfrm>
              <a:off x="3721478" y="4761148"/>
              <a:ext cx="1426586" cy="93610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5" name="Accolade ouvrante 4"/>
          <p:cNvSpPr/>
          <p:nvPr/>
        </p:nvSpPr>
        <p:spPr>
          <a:xfrm rot="16200000">
            <a:off x="2231740" y="4401109"/>
            <a:ext cx="432048" cy="309634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043608" y="3645024"/>
            <a:ext cx="1296144" cy="369332"/>
          </a:xfrm>
          <a:prstGeom prst="rect">
            <a:avLst/>
          </a:prstGeom>
          <a:noFill/>
        </p:spPr>
        <p:txBody>
          <a:bodyPr wrap="square" rtlCol="0">
            <a:spAutoFit/>
          </a:bodyPr>
          <a:lstStyle/>
          <a:p>
            <a:pPr algn="ctr"/>
            <a:r>
              <a:rPr lang="fr-FR" dirty="0" smtClean="0"/>
              <a:t>Navigateur</a:t>
            </a:r>
          </a:p>
        </p:txBody>
      </p:sp>
      <p:sp>
        <p:nvSpPr>
          <p:cNvPr id="15" name="ZoneTexte 14"/>
          <p:cNvSpPr txBox="1"/>
          <p:nvPr/>
        </p:nvSpPr>
        <p:spPr>
          <a:xfrm>
            <a:off x="2987824" y="3645024"/>
            <a:ext cx="1656184" cy="369332"/>
          </a:xfrm>
          <a:prstGeom prst="rect">
            <a:avLst/>
          </a:prstGeom>
          <a:noFill/>
        </p:spPr>
        <p:txBody>
          <a:bodyPr wrap="square" rtlCol="0">
            <a:spAutoFit/>
          </a:bodyPr>
          <a:lstStyle/>
          <a:p>
            <a:pPr algn="ctr"/>
            <a:r>
              <a:rPr lang="fr-FR" dirty="0" smtClean="0"/>
              <a:t>Serveur Web</a:t>
            </a:r>
          </a:p>
        </p:txBody>
      </p:sp>
      <p:sp>
        <p:nvSpPr>
          <p:cNvPr id="10" name="ZoneTexte 9"/>
          <p:cNvSpPr txBox="1"/>
          <p:nvPr/>
        </p:nvSpPr>
        <p:spPr>
          <a:xfrm>
            <a:off x="5220072" y="2566645"/>
            <a:ext cx="2016224" cy="369332"/>
          </a:xfrm>
          <a:prstGeom prst="rect">
            <a:avLst/>
          </a:prstGeom>
          <a:noFill/>
        </p:spPr>
        <p:txBody>
          <a:bodyPr wrap="square" rtlCol="0">
            <a:spAutoFit/>
          </a:bodyPr>
          <a:lstStyle/>
          <a:p>
            <a:pPr algn="ctr"/>
            <a:r>
              <a:rPr lang="fr-FR" dirty="0" smtClean="0"/>
              <a:t>Base de Données</a:t>
            </a:r>
          </a:p>
        </p:txBody>
      </p:sp>
      <p:sp>
        <p:nvSpPr>
          <p:cNvPr id="16" name="ZoneTexte 15"/>
          <p:cNvSpPr txBox="1"/>
          <p:nvPr/>
        </p:nvSpPr>
        <p:spPr>
          <a:xfrm>
            <a:off x="5220072" y="4510861"/>
            <a:ext cx="2232248" cy="369332"/>
          </a:xfrm>
          <a:prstGeom prst="rect">
            <a:avLst/>
          </a:prstGeom>
          <a:noFill/>
        </p:spPr>
        <p:txBody>
          <a:bodyPr wrap="square" rtlCol="0">
            <a:spAutoFit/>
          </a:bodyPr>
          <a:lstStyle/>
          <a:p>
            <a:pPr algn="ctr"/>
            <a:r>
              <a:rPr lang="fr-FR" dirty="0" smtClean="0"/>
              <a:t>Serveur d’Application</a:t>
            </a:r>
          </a:p>
        </p:txBody>
      </p:sp>
      <p:sp>
        <p:nvSpPr>
          <p:cNvPr id="12" name="ZoneTexte 11"/>
          <p:cNvSpPr txBox="1"/>
          <p:nvPr/>
        </p:nvSpPr>
        <p:spPr>
          <a:xfrm>
            <a:off x="1828967" y="6300029"/>
            <a:ext cx="1302873" cy="369332"/>
          </a:xfrm>
          <a:prstGeom prst="rect">
            <a:avLst/>
          </a:prstGeom>
          <a:noFill/>
        </p:spPr>
        <p:txBody>
          <a:bodyPr wrap="none" rtlCol="0">
            <a:spAutoFit/>
          </a:bodyPr>
          <a:lstStyle/>
          <a:p>
            <a:r>
              <a:rPr lang="fr-FR" dirty="0" smtClean="0"/>
              <a:t>Front Office</a:t>
            </a:r>
            <a:endParaRPr lang="fr-FR" dirty="0"/>
          </a:p>
        </p:txBody>
      </p:sp>
      <p:sp>
        <p:nvSpPr>
          <p:cNvPr id="18" name="Accolade ouvrante 17"/>
          <p:cNvSpPr/>
          <p:nvPr/>
        </p:nvSpPr>
        <p:spPr>
          <a:xfrm rot="16200000">
            <a:off x="5436096" y="4365105"/>
            <a:ext cx="432048" cy="316835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4993501" y="6309321"/>
            <a:ext cx="1234683" cy="369332"/>
          </a:xfrm>
          <a:prstGeom prst="rect">
            <a:avLst/>
          </a:prstGeom>
          <a:noFill/>
        </p:spPr>
        <p:txBody>
          <a:bodyPr wrap="none" rtlCol="0">
            <a:spAutoFit/>
          </a:bodyPr>
          <a:lstStyle/>
          <a:p>
            <a:r>
              <a:rPr lang="fr-FR" dirty="0" smtClean="0"/>
              <a:t>Back Office</a:t>
            </a:r>
            <a:endParaRPr lang="fr-FR" dirty="0"/>
          </a:p>
        </p:txBody>
      </p:sp>
      <p:pic>
        <p:nvPicPr>
          <p:cNvPr id="13" name="Image 12" descr="firefox.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1560" y="4077072"/>
            <a:ext cx="720080" cy="720080"/>
          </a:xfrm>
          <a:prstGeom prst="rect">
            <a:avLst/>
          </a:prstGeom>
        </p:spPr>
      </p:pic>
      <p:pic>
        <p:nvPicPr>
          <p:cNvPr id="17" name="Image 16" descr="edg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31640" y="4077072"/>
            <a:ext cx="720080" cy="720080"/>
          </a:xfrm>
          <a:prstGeom prst="rect">
            <a:avLst/>
          </a:prstGeom>
        </p:spPr>
      </p:pic>
      <p:pic>
        <p:nvPicPr>
          <p:cNvPr id="21" name="Image 20" descr="chrome.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23728" y="4077072"/>
            <a:ext cx="747464" cy="747464"/>
          </a:xfrm>
          <a:prstGeom prst="rect">
            <a:avLst/>
          </a:prstGeom>
        </p:spPr>
      </p:pic>
      <p:pic>
        <p:nvPicPr>
          <p:cNvPr id="23" name="Image 22" descr="apache 2016.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47864" y="4077072"/>
            <a:ext cx="966122" cy="253124"/>
          </a:xfrm>
          <a:prstGeom prst="rect">
            <a:avLst/>
          </a:prstGeom>
        </p:spPr>
      </p:pic>
      <p:pic>
        <p:nvPicPr>
          <p:cNvPr id="24" name="Image 23" descr="glassfish.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96136" y="4941168"/>
            <a:ext cx="870744" cy="438855"/>
          </a:xfrm>
          <a:prstGeom prst="rect">
            <a:avLst/>
          </a:prstGeom>
        </p:spPr>
      </p:pic>
      <p:pic>
        <p:nvPicPr>
          <p:cNvPr id="25" name="Image 24" descr="tomcat.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75856" y="4941168"/>
            <a:ext cx="1043608" cy="695467"/>
          </a:xfrm>
          <a:prstGeom prst="rect">
            <a:avLst/>
          </a:prstGeom>
        </p:spPr>
      </p:pic>
      <p:pic>
        <p:nvPicPr>
          <p:cNvPr id="26" name="Image 25" descr="MySQL.png"/>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50974" y="1196752"/>
            <a:ext cx="1253069" cy="648072"/>
          </a:xfrm>
          <a:prstGeom prst="rect">
            <a:avLst/>
          </a:prstGeom>
        </p:spPr>
      </p:pic>
      <p:pic>
        <p:nvPicPr>
          <p:cNvPr id="28" name="Image 27" descr="PostgreSQL.png"/>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391869" y="1916832"/>
            <a:ext cx="1083241" cy="1080120"/>
          </a:xfrm>
          <a:prstGeom prst="rect">
            <a:avLst/>
          </a:prstGeom>
        </p:spPr>
      </p:pic>
      <p:pic>
        <p:nvPicPr>
          <p:cNvPr id="29" name="Image 28" descr="MariaDB.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034950" y="3068960"/>
            <a:ext cx="1569498" cy="486544"/>
          </a:xfrm>
          <a:prstGeom prst="rect">
            <a:avLst/>
          </a:prstGeom>
        </p:spPr>
      </p:pic>
      <p:pic>
        <p:nvPicPr>
          <p:cNvPr id="3" name="Image 2" descr="Nginx.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31841" y="4509120"/>
            <a:ext cx="1495898" cy="315541"/>
          </a:xfrm>
          <a:prstGeom prst="rect">
            <a:avLst/>
          </a:prstGeom>
        </p:spPr>
      </p:pic>
      <p:sp>
        <p:nvSpPr>
          <p:cNvPr id="30" name="Espace réservé du numéro de diapositive 29"/>
          <p:cNvSpPr>
            <a:spLocks noGrp="1"/>
          </p:cNvSpPr>
          <p:nvPr>
            <p:ph type="sldNum" sz="quarter" idx="12"/>
          </p:nvPr>
        </p:nvSpPr>
        <p:spPr/>
        <p:txBody>
          <a:bodyPr/>
          <a:lstStyle/>
          <a:p>
            <a:fld id="{CF4668DC-857F-487D-BFFA-8C0CA5037977}" type="slidenum">
              <a:rPr lang="fr-BE" smtClean="0"/>
              <a:t>7</a:t>
            </a:fld>
            <a:endParaRPr lang="fr-BE"/>
          </a:p>
        </p:txBody>
      </p:sp>
    </p:spTree>
    <p:extLst>
      <p:ext uri="{BB962C8B-B14F-4D97-AF65-F5344CB8AC3E}">
        <p14:creationId xmlns:p14="http://schemas.microsoft.com/office/powerpoint/2010/main" val="2112254450"/>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a:t>
            </a:r>
            <a:endParaRPr lang="fr-FR" dirty="0"/>
          </a:p>
        </p:txBody>
      </p:sp>
      <p:sp>
        <p:nvSpPr>
          <p:cNvPr id="3" name="Espace réservé du contenu 2"/>
          <p:cNvSpPr>
            <a:spLocks noGrp="1"/>
          </p:cNvSpPr>
          <p:nvPr>
            <p:ph idx="1"/>
          </p:nvPr>
        </p:nvSpPr>
        <p:spPr/>
        <p:txBody>
          <a:bodyPr>
            <a:normAutofit fontScale="70000" lnSpcReduction="20000"/>
          </a:bodyPr>
          <a:lstStyle/>
          <a:p>
            <a:r>
              <a:rPr lang="fr-FR" dirty="0" smtClean="0"/>
              <a:t>===</a:t>
            </a:r>
          </a:p>
          <a:p>
            <a:r>
              <a:rPr lang="fr-FR" dirty="0" err="1" smtClean="0"/>
              <a:t>Include</a:t>
            </a:r>
            <a:r>
              <a:rPr lang="fr-FR" dirty="0" smtClean="0"/>
              <a:t>/</a:t>
            </a:r>
            <a:r>
              <a:rPr lang="fr-FR" dirty="0" err="1" smtClean="0"/>
              <a:t>include_once</a:t>
            </a:r>
            <a:endParaRPr lang="fr-FR" dirty="0" smtClean="0"/>
          </a:p>
          <a:p>
            <a:r>
              <a:rPr lang="fr-FR" dirty="0" err="1" smtClean="0"/>
              <a:t>Require</a:t>
            </a:r>
            <a:r>
              <a:rPr lang="fr-FR" dirty="0" smtClean="0"/>
              <a:t>/</a:t>
            </a:r>
            <a:r>
              <a:rPr lang="fr-FR" dirty="0" err="1" smtClean="0"/>
              <a:t>require_once</a:t>
            </a:r>
            <a:endParaRPr lang="fr-FR" dirty="0" smtClean="0"/>
          </a:p>
          <a:p>
            <a:r>
              <a:rPr lang="fr-FR" dirty="0" err="1" smtClean="0"/>
              <a:t>Gettype</a:t>
            </a:r>
            <a:endParaRPr lang="fr-FR" dirty="0" smtClean="0"/>
          </a:p>
          <a:p>
            <a:r>
              <a:rPr lang="fr-FR" dirty="0" err="1" smtClean="0"/>
              <a:t>Addslashes</a:t>
            </a:r>
            <a:endParaRPr lang="fr-FR" dirty="0" smtClean="0"/>
          </a:p>
          <a:p>
            <a:r>
              <a:rPr lang="fr-FR" dirty="0" err="1" smtClean="0"/>
              <a:t>Strlen</a:t>
            </a:r>
            <a:r>
              <a:rPr lang="fr-FR" dirty="0" smtClean="0"/>
              <a:t>, </a:t>
            </a:r>
            <a:r>
              <a:rPr lang="fr-FR" dirty="0" err="1" smtClean="0"/>
              <a:t>strtolower</a:t>
            </a:r>
            <a:r>
              <a:rPr lang="fr-FR" dirty="0" smtClean="0"/>
              <a:t>, </a:t>
            </a:r>
            <a:r>
              <a:rPr lang="fr-FR" dirty="0" err="1" smtClean="0"/>
              <a:t>strtoupper</a:t>
            </a:r>
            <a:r>
              <a:rPr lang="fr-FR" dirty="0" smtClean="0"/>
              <a:t>, </a:t>
            </a:r>
            <a:r>
              <a:rPr lang="fr-FR" dirty="0" err="1" smtClean="0"/>
              <a:t>strstr</a:t>
            </a:r>
            <a:r>
              <a:rPr lang="fr-FR" dirty="0" smtClean="0"/>
              <a:t>, </a:t>
            </a:r>
            <a:r>
              <a:rPr lang="fr-FR" dirty="0" err="1" smtClean="0"/>
              <a:t>strpos</a:t>
            </a:r>
            <a:r>
              <a:rPr lang="fr-FR" dirty="0" smtClean="0"/>
              <a:t>, </a:t>
            </a:r>
          </a:p>
          <a:p>
            <a:r>
              <a:rPr lang="fr-FR" dirty="0" err="1" smtClean="0"/>
              <a:t>Htmlspecialchars</a:t>
            </a:r>
            <a:endParaRPr lang="fr-FR" dirty="0" smtClean="0"/>
          </a:p>
          <a:p>
            <a:r>
              <a:rPr lang="fr-FR" dirty="0" err="1" smtClean="0"/>
              <a:t>Strip_tags</a:t>
            </a:r>
            <a:endParaRPr lang="fr-FR" dirty="0" smtClean="0"/>
          </a:p>
          <a:p>
            <a:r>
              <a:rPr lang="fr-FR" dirty="0" err="1" smtClean="0"/>
              <a:t>Trim</a:t>
            </a:r>
            <a:endParaRPr lang="fr-FR" dirty="0" smtClean="0"/>
          </a:p>
          <a:p>
            <a:r>
              <a:rPr lang="fr-FR" dirty="0" err="1" smtClean="0"/>
              <a:t>Ereg</a:t>
            </a:r>
            <a:endParaRPr lang="fr-FR" dirty="0" smtClean="0"/>
          </a:p>
          <a:p>
            <a:r>
              <a:rPr lang="fr-FR" dirty="0" err="1" smtClean="0"/>
              <a:t>Isset</a:t>
            </a:r>
            <a:r>
              <a:rPr lang="fr-FR" dirty="0" smtClean="0"/>
              <a:t>/</a:t>
            </a:r>
            <a:r>
              <a:rPr lang="fr-FR" dirty="0" err="1" smtClean="0"/>
              <a:t>unset</a:t>
            </a:r>
            <a:r>
              <a:rPr lang="fr-FR" dirty="0" smtClean="0"/>
              <a:t>/</a:t>
            </a:r>
            <a:r>
              <a:rPr lang="fr-FR" dirty="0" err="1" smtClean="0"/>
              <a:t>empty</a:t>
            </a:r>
            <a:endParaRPr lang="fr-FR" dirty="0" smtClean="0"/>
          </a:p>
          <a:p>
            <a:r>
              <a:rPr lang="fr-FR" dirty="0" err="1" smtClean="0"/>
              <a:t>Array_values</a:t>
            </a:r>
            <a:r>
              <a:rPr lang="fr-FR" dirty="0" smtClean="0"/>
              <a:t>/</a:t>
            </a:r>
            <a:r>
              <a:rPr lang="fr-FR" dirty="0" err="1" smtClean="0"/>
              <a:t>array_keys</a:t>
            </a:r>
            <a:endParaRPr lang="fr-FR" dirty="0" smtClean="0"/>
          </a:p>
          <a:p>
            <a:r>
              <a:rPr lang="fr-FR" dirty="0" err="1" smtClean="0"/>
              <a:t>In_array</a:t>
            </a:r>
            <a:r>
              <a:rPr lang="fr-FR" dirty="0" smtClean="0"/>
              <a:t>/</a:t>
            </a:r>
            <a:r>
              <a:rPr lang="fr-FR" dirty="0" err="1" smtClean="0"/>
              <a:t>array_key_exists</a:t>
            </a:r>
            <a:endParaRPr lang="fr-FR" dirty="0" smtClean="0"/>
          </a:p>
          <a:p>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70</a:t>
            </a:fld>
            <a:endParaRPr lang="fr-BE"/>
          </a:p>
        </p:txBody>
      </p:sp>
    </p:spTree>
    <p:extLst>
      <p:ext uri="{BB962C8B-B14F-4D97-AF65-F5344CB8AC3E}">
        <p14:creationId xmlns:p14="http://schemas.microsoft.com/office/powerpoint/2010/main" val="764780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1972470934"/>
              </p:ext>
            </p:extLst>
          </p:nvPr>
        </p:nvGraphicFramePr>
        <p:xfrm>
          <a:off x="457200" y="1600200"/>
          <a:ext cx="8229369" cy="3989040"/>
        </p:xfrm>
        <a:graphic>
          <a:graphicData uri="http://schemas.openxmlformats.org/drawingml/2006/table">
            <a:tbl>
              <a:tblPr firstRow="1" bandRow="1">
                <a:tableStyleId>{5C22544A-7EE6-4342-B048-85BDC9FD1C3A}</a:tableStyleId>
              </a:tblPr>
              <a:tblGrid>
                <a:gridCol w="2743123"/>
                <a:gridCol w="2743123"/>
                <a:gridCol w="2743123"/>
              </a:tblGrid>
              <a:tr h="797808">
                <a:tc>
                  <a:txBody>
                    <a:bodyPr/>
                    <a:lstStyle/>
                    <a:p>
                      <a:pPr algn="ctr"/>
                      <a:r>
                        <a:rPr lang="fr-FR" sz="2800" dirty="0" smtClean="0"/>
                        <a:t>$Var</a:t>
                      </a:r>
                      <a:endParaRPr lang="fr-FR" sz="2800" dirty="0"/>
                    </a:p>
                  </a:txBody>
                  <a:tcPr marL="85657" marR="85657" anchor="ctr"/>
                </a:tc>
                <a:tc>
                  <a:txBody>
                    <a:bodyPr/>
                    <a:lstStyle/>
                    <a:p>
                      <a:pPr algn="ctr"/>
                      <a:r>
                        <a:rPr lang="fr-FR" sz="2800" dirty="0" err="1" smtClean="0"/>
                        <a:t>isset</a:t>
                      </a:r>
                      <a:endParaRPr lang="fr-FR" sz="2800" dirty="0"/>
                    </a:p>
                  </a:txBody>
                  <a:tcPr marL="85657" marR="85657" anchor="ctr"/>
                </a:tc>
                <a:tc>
                  <a:txBody>
                    <a:bodyPr/>
                    <a:lstStyle/>
                    <a:p>
                      <a:pPr algn="ctr"/>
                      <a:r>
                        <a:rPr lang="fr-FR" sz="2800" dirty="0" err="1" smtClean="0"/>
                        <a:t>empty</a:t>
                      </a:r>
                      <a:endParaRPr lang="fr-FR" sz="2800" dirty="0"/>
                    </a:p>
                  </a:txBody>
                  <a:tcPr marL="85657" marR="85657" anchor="ctr"/>
                </a:tc>
              </a:tr>
              <a:tr h="797808">
                <a:tc>
                  <a:txBody>
                    <a:bodyPr/>
                    <a:lstStyle/>
                    <a:p>
                      <a:pPr algn="ctr"/>
                      <a:r>
                        <a:rPr lang="fr-FR" sz="2400" i="1" dirty="0" smtClean="0"/>
                        <a:t>($var non déclarée)</a:t>
                      </a:r>
                      <a:endParaRPr lang="fr-FR" sz="2400" i="1" dirty="0"/>
                    </a:p>
                  </a:txBody>
                  <a:tcPr marL="85657" marR="85657" anchor="ctr"/>
                </a:tc>
                <a:tc>
                  <a:txBody>
                    <a:bodyPr/>
                    <a:lstStyle/>
                    <a:p>
                      <a:pPr algn="ctr"/>
                      <a:r>
                        <a:rPr lang="fr-FR" sz="2800" dirty="0" smtClean="0"/>
                        <a:t>(0) FAUX</a:t>
                      </a:r>
                      <a:endParaRPr lang="fr-FR" sz="2800" dirty="0"/>
                    </a:p>
                  </a:txBody>
                  <a:tcPr marL="85657" marR="85657" anchor="ctr"/>
                </a:tc>
                <a:tc>
                  <a:txBody>
                    <a:bodyPr/>
                    <a:lstStyle/>
                    <a:p>
                      <a:pPr marL="342900" indent="-342900" algn="ctr">
                        <a:buAutoNum type="arabicParenBoth"/>
                      </a:pPr>
                      <a:r>
                        <a:rPr lang="fr-FR" sz="2800" dirty="0" smtClean="0"/>
                        <a:t>VRAI</a:t>
                      </a:r>
                      <a:endParaRPr lang="fr-FR" sz="2800" dirty="0"/>
                    </a:p>
                  </a:txBody>
                  <a:tcPr marL="85657" marR="85657" anchor="ctr"/>
                </a:tc>
              </a:tr>
              <a:tr h="797808">
                <a:tc>
                  <a:txBody>
                    <a:bodyPr/>
                    <a:lstStyle/>
                    <a:p>
                      <a:pPr algn="ctr"/>
                      <a:r>
                        <a:rPr lang="fr-FR" sz="2800" dirty="0" smtClean="0"/>
                        <a:t>42</a:t>
                      </a:r>
                      <a:endParaRPr lang="fr-FR" sz="2800" dirty="0"/>
                    </a:p>
                  </a:txBody>
                  <a:tcPr marL="85657" marR="85657" anchor="ctr"/>
                </a:tc>
                <a:tc>
                  <a:txBody>
                    <a:bodyPr/>
                    <a:lstStyle/>
                    <a:p>
                      <a:pPr algn="ctr"/>
                      <a:r>
                        <a:rPr lang="fr-FR" sz="2800" dirty="0" smtClean="0"/>
                        <a:t>(1) VRAI</a:t>
                      </a:r>
                      <a:endParaRPr lang="fr-FR" sz="2800" dirty="0"/>
                    </a:p>
                  </a:txBody>
                  <a:tcPr marL="85657" marR="85657" anchor="ctr"/>
                </a:tc>
                <a:tc>
                  <a:txBody>
                    <a:bodyPr/>
                    <a:lstStyle/>
                    <a:p>
                      <a:pPr algn="ctr"/>
                      <a:r>
                        <a:rPr lang="fr-FR" sz="2800" dirty="0" smtClean="0"/>
                        <a:t>(0) FAUX</a:t>
                      </a:r>
                      <a:endParaRPr lang="fr-FR" sz="2800" dirty="0"/>
                    </a:p>
                  </a:txBody>
                  <a:tcPr marL="85657" marR="85657" anchor="ctr"/>
                </a:tc>
              </a:tr>
              <a:tr h="797808">
                <a:tc>
                  <a:txBody>
                    <a:bodyPr/>
                    <a:lstStyle/>
                    <a:p>
                      <a:pPr algn="ctr"/>
                      <a:r>
                        <a:rPr lang="fr-FR" sz="2800" dirty="0" smtClean="0"/>
                        <a:t>«  »</a:t>
                      </a:r>
                      <a:endParaRPr lang="fr-FR" sz="2800" dirty="0"/>
                    </a:p>
                  </a:txBody>
                  <a:tcPr marL="85657" marR="85657" anchor="ctr"/>
                </a:tc>
                <a:tc>
                  <a:txBody>
                    <a:bodyPr/>
                    <a:lstStyle/>
                    <a:p>
                      <a:pPr algn="ctr"/>
                      <a:r>
                        <a:rPr lang="fr-FR" sz="2800" dirty="0" smtClean="0"/>
                        <a:t>(1) VRAI</a:t>
                      </a:r>
                      <a:endParaRPr lang="fr-FR" sz="2800" dirty="0"/>
                    </a:p>
                  </a:txBody>
                  <a:tcPr marL="85657" marR="85657" anchor="ctr"/>
                </a:tc>
                <a:tc>
                  <a:txBody>
                    <a:bodyPr/>
                    <a:lstStyle/>
                    <a:p>
                      <a:pPr marL="342900" indent="-342900" algn="ctr">
                        <a:buAutoNum type="arabicParenBoth"/>
                      </a:pPr>
                      <a:r>
                        <a:rPr lang="fr-FR" sz="2800" dirty="0" smtClean="0"/>
                        <a:t>VRAI</a:t>
                      </a:r>
                      <a:endParaRPr lang="fr-FR" sz="2800" dirty="0"/>
                    </a:p>
                  </a:txBody>
                  <a:tcPr marL="85657" marR="85657" anchor="ctr"/>
                </a:tc>
              </a:tr>
              <a:tr h="797808">
                <a:tc>
                  <a:txBody>
                    <a:bodyPr/>
                    <a:lstStyle/>
                    <a:p>
                      <a:pPr algn="ctr"/>
                      <a:r>
                        <a:rPr lang="fr-FR" sz="2800" dirty="0" smtClean="0"/>
                        <a:t>(</a:t>
                      </a:r>
                      <a:r>
                        <a:rPr lang="fr-FR" sz="2800" dirty="0" err="1" smtClean="0"/>
                        <a:t>unset</a:t>
                      </a:r>
                      <a:r>
                        <a:rPr lang="fr-FR" sz="2800" dirty="0" smtClean="0"/>
                        <a:t> $var)</a:t>
                      </a:r>
                      <a:endParaRPr lang="fr-FR" sz="2800" dirty="0"/>
                    </a:p>
                  </a:txBody>
                  <a:tcPr marL="85657" marR="85657" anchor="ctr"/>
                </a:tc>
                <a:tc>
                  <a:txBody>
                    <a:bodyPr/>
                    <a:lstStyle/>
                    <a:p>
                      <a:pPr algn="ctr"/>
                      <a:r>
                        <a:rPr lang="fr-FR" sz="2800" dirty="0" smtClean="0"/>
                        <a:t>(0) FAUX</a:t>
                      </a:r>
                      <a:endParaRPr lang="fr-FR" sz="2800" dirty="0"/>
                    </a:p>
                  </a:txBody>
                  <a:tcPr marL="85657" marR="85657" anchor="ctr"/>
                </a:tc>
                <a:tc>
                  <a:txBody>
                    <a:bodyPr/>
                    <a:lstStyle/>
                    <a:p>
                      <a:pPr algn="ctr"/>
                      <a:r>
                        <a:rPr lang="fr-FR" sz="2800" dirty="0" smtClean="0"/>
                        <a:t>(1) VRAI</a:t>
                      </a:r>
                      <a:endParaRPr lang="fr-FR" sz="2800" dirty="0"/>
                    </a:p>
                  </a:txBody>
                  <a:tcPr marL="85657" marR="85657" anchor="ctr"/>
                </a:tc>
              </a:tr>
            </a:tbl>
          </a:graphicData>
        </a:graphic>
      </p:graphicFrame>
      <p:sp>
        <p:nvSpPr>
          <p:cNvPr id="3" name="Espace réservé du numéro de diapositive 2"/>
          <p:cNvSpPr>
            <a:spLocks noGrp="1"/>
          </p:cNvSpPr>
          <p:nvPr>
            <p:ph type="sldNum" sz="quarter" idx="12"/>
          </p:nvPr>
        </p:nvSpPr>
        <p:spPr/>
        <p:txBody>
          <a:bodyPr/>
          <a:lstStyle/>
          <a:p>
            <a:fld id="{CF4668DC-857F-487D-BFFA-8C0CA5037977}" type="slidenum">
              <a:rPr lang="fr-BE" smtClean="0"/>
              <a:t>71</a:t>
            </a:fld>
            <a:endParaRPr lang="fr-BE"/>
          </a:p>
        </p:txBody>
      </p:sp>
    </p:spTree>
    <p:extLst>
      <p:ext uri="{BB962C8B-B14F-4D97-AF65-F5344CB8AC3E}">
        <p14:creationId xmlns:p14="http://schemas.microsoft.com/office/powerpoint/2010/main" val="31407679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PHP : Fonctions avancées</a:t>
            </a:r>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885672736"/>
              </p:ext>
            </p:extLst>
          </p:nvPr>
        </p:nvGraphicFramePr>
        <p:xfrm>
          <a:off x="457200" y="1600200"/>
          <a:ext cx="8229369" cy="3989040"/>
        </p:xfrm>
        <a:graphic>
          <a:graphicData uri="http://schemas.openxmlformats.org/drawingml/2006/table">
            <a:tbl>
              <a:tblPr firstRow="1" bandRow="1">
                <a:tableStyleId>{5C22544A-7EE6-4342-B048-85BDC9FD1C3A}</a:tableStyleId>
              </a:tblPr>
              <a:tblGrid>
                <a:gridCol w="2743123"/>
                <a:gridCol w="2743123"/>
                <a:gridCol w="2743123"/>
              </a:tblGrid>
              <a:tr h="797808">
                <a:tc>
                  <a:txBody>
                    <a:bodyPr/>
                    <a:lstStyle/>
                    <a:p>
                      <a:pPr algn="ctr"/>
                      <a:r>
                        <a:rPr lang="fr-FR" sz="2800" dirty="0" smtClean="0"/>
                        <a:t>$Var</a:t>
                      </a:r>
                      <a:endParaRPr lang="fr-FR" sz="2800" dirty="0"/>
                    </a:p>
                  </a:txBody>
                  <a:tcPr marL="85657" marR="85657" anchor="ctr"/>
                </a:tc>
                <a:tc>
                  <a:txBody>
                    <a:bodyPr/>
                    <a:lstStyle/>
                    <a:p>
                      <a:pPr algn="ctr"/>
                      <a:r>
                        <a:rPr lang="fr-FR" sz="2800" dirty="0" err="1" smtClean="0"/>
                        <a:t>is_null</a:t>
                      </a:r>
                      <a:endParaRPr lang="fr-FR" sz="2800" dirty="0"/>
                    </a:p>
                  </a:txBody>
                  <a:tcPr marL="85657" marR="85657" anchor="ctr"/>
                </a:tc>
                <a:tc>
                  <a:txBody>
                    <a:bodyPr/>
                    <a:lstStyle/>
                    <a:p>
                      <a:pPr algn="ctr"/>
                      <a:r>
                        <a:rPr lang="fr-FR" sz="2800" dirty="0" err="1" smtClean="0"/>
                        <a:t>empty</a:t>
                      </a:r>
                      <a:endParaRPr lang="fr-FR" sz="2800" dirty="0"/>
                    </a:p>
                  </a:txBody>
                  <a:tcPr marL="85657" marR="85657" anchor="ctr"/>
                </a:tc>
              </a:tr>
              <a:tr h="797808">
                <a:tc>
                  <a:txBody>
                    <a:bodyPr/>
                    <a:lstStyle/>
                    <a:p>
                      <a:pPr algn="ctr"/>
                      <a:r>
                        <a:rPr lang="fr-FR" sz="2400" i="1" dirty="0" smtClean="0"/>
                        <a:t>($var non déclarée)</a:t>
                      </a:r>
                      <a:endParaRPr lang="fr-FR" sz="2400" i="1" dirty="0"/>
                    </a:p>
                  </a:txBody>
                  <a:tcPr marL="85657" marR="85657" anchor="ctr"/>
                </a:tc>
                <a:tc>
                  <a:txBody>
                    <a:bodyPr/>
                    <a:lstStyle/>
                    <a:p>
                      <a:pPr algn="ctr"/>
                      <a:r>
                        <a:rPr lang="fr-FR" sz="2800" dirty="0" smtClean="0"/>
                        <a:t>(1) VRAI*</a:t>
                      </a:r>
                      <a:endParaRPr lang="fr-FR" sz="2800" dirty="0"/>
                    </a:p>
                  </a:txBody>
                  <a:tcPr marL="85657" marR="85657" anchor="ctr"/>
                </a:tc>
                <a:tc>
                  <a:txBody>
                    <a:bodyPr/>
                    <a:lstStyle/>
                    <a:p>
                      <a:pPr marL="342900" indent="-342900" algn="ctr">
                        <a:buAutoNum type="arabicParenBoth"/>
                      </a:pPr>
                      <a:r>
                        <a:rPr lang="fr-FR" sz="2800" dirty="0" smtClean="0"/>
                        <a:t> VRAI</a:t>
                      </a:r>
                      <a:endParaRPr lang="fr-FR" sz="2800" dirty="0"/>
                    </a:p>
                  </a:txBody>
                  <a:tcPr marL="85657" marR="85657" anchor="ctr"/>
                </a:tc>
              </a:tr>
              <a:tr h="797808">
                <a:tc>
                  <a:txBody>
                    <a:bodyPr/>
                    <a:lstStyle/>
                    <a:p>
                      <a:pPr algn="ctr"/>
                      <a:r>
                        <a:rPr lang="fr-FR" sz="2800" dirty="0" smtClean="0"/>
                        <a:t>0</a:t>
                      </a:r>
                      <a:endParaRPr lang="fr-FR" sz="2800" dirty="0"/>
                    </a:p>
                  </a:txBody>
                  <a:tcPr marL="85657" marR="85657" anchor="ctr"/>
                </a:tc>
                <a:tc>
                  <a:txBody>
                    <a:bodyPr/>
                    <a:lstStyle/>
                    <a:p>
                      <a:pPr algn="ctr"/>
                      <a:r>
                        <a:rPr lang="fr-FR" sz="2800" dirty="0" smtClean="0"/>
                        <a:t>(0) FAUX</a:t>
                      </a:r>
                      <a:endParaRPr lang="fr-FR" sz="2800" dirty="0"/>
                    </a:p>
                  </a:txBody>
                  <a:tcPr marL="85657" marR="85657" anchor="ctr"/>
                </a:tc>
                <a:tc>
                  <a:txBody>
                    <a:bodyPr/>
                    <a:lstStyle/>
                    <a:p>
                      <a:pPr algn="ctr">
                        <a:buAutoNum type="arabicParenBoth"/>
                      </a:pPr>
                      <a:r>
                        <a:rPr lang="fr-FR" sz="2800" baseline="0" dirty="0" smtClean="0"/>
                        <a:t> </a:t>
                      </a:r>
                      <a:r>
                        <a:rPr lang="fr-FR" sz="2800" dirty="0" smtClean="0"/>
                        <a:t>VRAI</a:t>
                      </a:r>
                      <a:endParaRPr lang="fr-FR" sz="2800" dirty="0"/>
                    </a:p>
                  </a:txBody>
                  <a:tcPr marL="85657" marR="85657" anchor="ctr"/>
                </a:tc>
              </a:tr>
              <a:tr h="797808">
                <a:tc>
                  <a:txBody>
                    <a:bodyPr/>
                    <a:lstStyle/>
                    <a:p>
                      <a:pPr algn="ctr"/>
                      <a:r>
                        <a:rPr lang="fr-FR" sz="2800" dirty="0" smtClean="0"/>
                        <a:t>«  »</a:t>
                      </a:r>
                      <a:endParaRPr lang="fr-FR" sz="2800" dirty="0"/>
                    </a:p>
                  </a:txBody>
                  <a:tcPr marL="85657" marR="85657" anchor="ctr"/>
                </a:tc>
                <a:tc>
                  <a:txBody>
                    <a:bodyPr/>
                    <a:lstStyle/>
                    <a:p>
                      <a:pPr algn="ctr"/>
                      <a:r>
                        <a:rPr lang="fr-FR" sz="2800" dirty="0" smtClean="0"/>
                        <a:t>(0) FAUX</a:t>
                      </a:r>
                      <a:endParaRPr lang="fr-FR" sz="2800" dirty="0"/>
                    </a:p>
                  </a:txBody>
                  <a:tcPr marL="85657" marR="85657" anchor="ctr"/>
                </a:tc>
                <a:tc>
                  <a:txBody>
                    <a:bodyPr/>
                    <a:lstStyle/>
                    <a:p>
                      <a:pPr marL="342900" indent="-342900" algn="ctr">
                        <a:buAutoNum type="arabicParenBoth"/>
                      </a:pPr>
                      <a:r>
                        <a:rPr lang="fr-FR" sz="2800" dirty="0" smtClean="0"/>
                        <a:t> VRAI</a:t>
                      </a:r>
                      <a:endParaRPr lang="fr-FR" sz="2800" dirty="0"/>
                    </a:p>
                  </a:txBody>
                  <a:tcPr marL="85657" marR="85657" anchor="ctr"/>
                </a:tc>
              </a:tr>
              <a:tr h="797808">
                <a:tc>
                  <a:txBody>
                    <a:bodyPr/>
                    <a:lstStyle/>
                    <a:p>
                      <a:pPr algn="ctr"/>
                      <a:r>
                        <a:rPr lang="fr-FR" sz="2800" dirty="0" err="1" smtClean="0"/>
                        <a:t>null</a:t>
                      </a:r>
                      <a:endParaRPr lang="fr-FR" sz="2800" dirty="0"/>
                    </a:p>
                  </a:txBody>
                  <a:tcPr marL="85657" marR="85657" anchor="ctr"/>
                </a:tc>
                <a:tc>
                  <a:txBody>
                    <a:bodyPr/>
                    <a:lstStyle/>
                    <a:p>
                      <a:pPr algn="ctr"/>
                      <a:r>
                        <a:rPr lang="fr-FR" sz="2800" dirty="0" smtClean="0"/>
                        <a:t>(1) VRAI</a:t>
                      </a:r>
                      <a:endParaRPr lang="fr-FR" sz="2800" dirty="0"/>
                    </a:p>
                  </a:txBody>
                  <a:tcPr marL="85657" marR="85657" anchor="ctr"/>
                </a:tc>
                <a:tc>
                  <a:txBody>
                    <a:bodyPr/>
                    <a:lstStyle/>
                    <a:p>
                      <a:pPr marL="0" indent="0" algn="ctr">
                        <a:buAutoNum type="arabicParenBoth"/>
                      </a:pPr>
                      <a:r>
                        <a:rPr lang="fr-FR" sz="2800" baseline="0" dirty="0" smtClean="0"/>
                        <a:t> </a:t>
                      </a:r>
                      <a:r>
                        <a:rPr lang="fr-FR" sz="2800" dirty="0" smtClean="0"/>
                        <a:t>VRAI</a:t>
                      </a:r>
                      <a:endParaRPr lang="fr-FR" sz="2800" dirty="0"/>
                    </a:p>
                  </a:txBody>
                  <a:tcPr marL="85657" marR="85657" anchor="ctr"/>
                </a:tc>
              </a:tr>
            </a:tbl>
          </a:graphicData>
        </a:graphic>
      </p:graphicFrame>
      <p:sp>
        <p:nvSpPr>
          <p:cNvPr id="3" name="ZoneTexte 2"/>
          <p:cNvSpPr txBox="1"/>
          <p:nvPr/>
        </p:nvSpPr>
        <p:spPr>
          <a:xfrm>
            <a:off x="251520" y="5693186"/>
            <a:ext cx="8640960" cy="400110"/>
          </a:xfrm>
          <a:prstGeom prst="rect">
            <a:avLst/>
          </a:prstGeom>
          <a:noFill/>
        </p:spPr>
        <p:txBody>
          <a:bodyPr wrap="square" rtlCol="0">
            <a:spAutoFit/>
          </a:bodyPr>
          <a:lstStyle/>
          <a:p>
            <a:r>
              <a:rPr lang="fr-FR" sz="2000" dirty="0" smtClean="0"/>
              <a:t>* : </a:t>
            </a:r>
            <a:r>
              <a:rPr lang="fr-FR" sz="2000" dirty="0" err="1" smtClean="0"/>
              <a:t>is_null</a:t>
            </a:r>
            <a:r>
              <a:rPr lang="fr-FR" sz="2000" dirty="0" smtClean="0"/>
              <a:t>() déclenche une alerte (PHP Notice) si la variable n’a pas été allouée</a:t>
            </a:r>
            <a:endParaRPr lang="fr-FR" sz="2000"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72</a:t>
            </a:fld>
            <a:endParaRPr lang="fr-BE"/>
          </a:p>
        </p:txBody>
      </p:sp>
    </p:spTree>
    <p:extLst>
      <p:ext uri="{BB962C8B-B14F-4D97-AF65-F5344CB8AC3E}">
        <p14:creationId xmlns:p14="http://schemas.microsoft.com/office/powerpoint/2010/main" val="42795548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sp>
        <p:nvSpPr>
          <p:cNvPr id="3" name="Espace réservé du contenu 2"/>
          <p:cNvSpPr>
            <a:spLocks noGrp="1"/>
          </p:cNvSpPr>
          <p:nvPr>
            <p:ph idx="1"/>
          </p:nvPr>
        </p:nvSpPr>
        <p:spPr>
          <a:xfrm>
            <a:off x="457200" y="1600200"/>
            <a:ext cx="8229600" cy="4709120"/>
          </a:xfrm>
        </p:spPr>
        <p:txBody>
          <a:bodyPr>
            <a:normAutofit lnSpcReduction="10000"/>
          </a:bodyPr>
          <a:lstStyle/>
          <a:p>
            <a:r>
              <a:rPr lang="fr-FR" dirty="0"/>
              <a:t>En PHP, </a:t>
            </a:r>
            <a:r>
              <a:rPr lang="fr-FR" dirty="0" smtClean="0"/>
              <a:t>la </a:t>
            </a:r>
            <a:r>
              <a:rPr lang="fr-FR" dirty="0"/>
              <a:t>fonction header() se </a:t>
            </a:r>
            <a:r>
              <a:rPr lang="fr-FR" dirty="0" smtClean="0"/>
              <a:t>charge d'envoyer </a:t>
            </a:r>
            <a:r>
              <a:rPr lang="fr-FR" dirty="0"/>
              <a:t>au </a:t>
            </a:r>
            <a:r>
              <a:rPr lang="fr-FR" dirty="0" smtClean="0"/>
              <a:t>client </a:t>
            </a:r>
            <a:r>
              <a:rPr lang="fr-FR" dirty="0"/>
              <a:t>les </a:t>
            </a:r>
            <a:r>
              <a:rPr lang="fr-FR" dirty="0" smtClean="0"/>
              <a:t>en-têtes </a:t>
            </a:r>
            <a:r>
              <a:rPr lang="fr-FR" dirty="0"/>
              <a:t>passés </a:t>
            </a:r>
            <a:r>
              <a:rPr lang="fr-FR" dirty="0" smtClean="0"/>
              <a:t>en paramètre</a:t>
            </a:r>
            <a:endParaRPr lang="fr-FR" dirty="0"/>
          </a:p>
          <a:p>
            <a:endParaRPr lang="fr-FR" dirty="0"/>
          </a:p>
          <a:p>
            <a:r>
              <a:rPr lang="fr-FR" dirty="0" smtClean="0"/>
              <a:t>Règle </a:t>
            </a:r>
            <a:r>
              <a:rPr lang="fr-FR" dirty="0"/>
              <a:t>importante : l'appel à</a:t>
            </a:r>
            <a:r>
              <a:rPr lang="fr-FR" dirty="0" smtClean="0"/>
              <a:t> </a:t>
            </a:r>
            <a:r>
              <a:rPr lang="fr-FR" dirty="0"/>
              <a:t>‘header()’ doit </a:t>
            </a:r>
            <a:r>
              <a:rPr lang="fr-FR" dirty="0" smtClean="0"/>
              <a:t>se faire </a:t>
            </a:r>
            <a:r>
              <a:rPr lang="fr-FR" dirty="0"/>
              <a:t>avant tout envoi au </a:t>
            </a:r>
            <a:r>
              <a:rPr lang="fr-FR" dirty="0" smtClean="0"/>
              <a:t>navigateur</a:t>
            </a:r>
          </a:p>
          <a:p>
            <a:pPr lvl="1"/>
            <a:r>
              <a:rPr lang="fr-FR" dirty="0" smtClean="0"/>
              <a:t>Attention aux </a:t>
            </a:r>
            <a:r>
              <a:rPr lang="fr-FR" dirty="0" err="1" smtClean="0"/>
              <a:t>includes</a:t>
            </a:r>
            <a:r>
              <a:rPr lang="fr-FR" dirty="0" smtClean="0"/>
              <a:t> qui écriraient quelque chose…</a:t>
            </a:r>
          </a:p>
          <a:p>
            <a:pPr lvl="1"/>
            <a:r>
              <a:rPr lang="fr-FR" dirty="0" smtClean="0"/>
              <a:t>Ne PAS écrire de &lt;html&gt; vu que l’on est dans les en-têtes HTTP et non HTML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73</a:t>
            </a:fld>
            <a:endParaRPr lang="fr-BE"/>
          </a:p>
        </p:txBody>
      </p:sp>
    </p:spTree>
    <p:extLst>
      <p:ext uri="{BB962C8B-B14F-4D97-AF65-F5344CB8AC3E}">
        <p14:creationId xmlns:p14="http://schemas.microsoft.com/office/powerpoint/2010/main" val="785092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sp>
        <p:nvSpPr>
          <p:cNvPr id="3" name="Espace réservé du contenu 2"/>
          <p:cNvSpPr>
            <a:spLocks noGrp="1"/>
          </p:cNvSpPr>
          <p:nvPr>
            <p:ph idx="1"/>
          </p:nvPr>
        </p:nvSpPr>
        <p:spPr>
          <a:xfrm>
            <a:off x="457200" y="1600200"/>
            <a:ext cx="8229600" cy="4709120"/>
          </a:xfrm>
        </p:spPr>
        <p:txBody>
          <a:bodyPr>
            <a:normAutofit fontScale="85000" lnSpcReduction="20000"/>
          </a:bodyPr>
          <a:lstStyle/>
          <a:p>
            <a:r>
              <a:rPr lang="fr-FR" dirty="0" smtClean="0"/>
              <a:t>On peut utiliser la fonction « header() » pour envoyer des codes HTTP :</a:t>
            </a:r>
          </a:p>
          <a:p>
            <a:pPr marL="0" indent="0">
              <a:buNone/>
            </a:pPr>
            <a:endParaRPr lang="fr-FR" dirty="0" smtClean="0"/>
          </a:p>
          <a:p>
            <a:pPr marL="0" indent="0">
              <a:buNone/>
            </a:pPr>
            <a:r>
              <a:rPr lang="en-US" dirty="0"/>
              <a:t>&lt;?</a:t>
            </a:r>
            <a:r>
              <a:rPr lang="en-US" dirty="0" err="1"/>
              <a:t>php</a:t>
            </a:r>
            <a:r>
              <a:rPr lang="en-US" dirty="0"/>
              <a:t/>
            </a:r>
            <a:br>
              <a:rPr lang="en-US" dirty="0"/>
            </a:br>
            <a:r>
              <a:rPr lang="en-US" dirty="0" smtClean="0"/>
              <a:t>  header</a:t>
            </a:r>
            <a:r>
              <a:rPr lang="en-US" dirty="0"/>
              <a:t>("HTTP/1.0 404 Not Found");</a:t>
            </a:r>
            <a:br>
              <a:rPr lang="en-US" dirty="0"/>
            </a:br>
            <a:r>
              <a:rPr lang="en-US" dirty="0"/>
              <a:t>?&gt; </a:t>
            </a:r>
            <a:endParaRPr lang="fr-FR" dirty="0"/>
          </a:p>
          <a:p>
            <a:pPr marL="0" indent="0">
              <a:buNone/>
            </a:pPr>
            <a:endParaRPr lang="fr-FR" dirty="0" smtClean="0"/>
          </a:p>
          <a:p>
            <a:pPr marL="0" indent="0">
              <a:buNone/>
            </a:pPr>
            <a:r>
              <a:rPr lang="fr-FR" dirty="0"/>
              <a:t>&lt;?</a:t>
            </a:r>
            <a:r>
              <a:rPr lang="fr-FR" dirty="0" err="1"/>
              <a:t>php</a:t>
            </a:r>
            <a:endParaRPr lang="fr-FR" dirty="0"/>
          </a:p>
          <a:p>
            <a:pPr marL="0" indent="0">
              <a:buNone/>
            </a:pPr>
            <a:r>
              <a:rPr lang="en-US" dirty="0"/>
              <a:t>header("Status: 301 Moved Permanently", false, 301);</a:t>
            </a:r>
            <a:r>
              <a:rPr lang="fr-FR" dirty="0"/>
              <a:t/>
            </a:r>
            <a:br>
              <a:rPr lang="fr-FR" dirty="0"/>
            </a:br>
            <a:r>
              <a:rPr lang="fr-FR" dirty="0"/>
              <a:t>header('Location: http://www.votresite.com/pageprotegee.php');</a:t>
            </a:r>
            <a:br>
              <a:rPr lang="fr-FR" dirty="0"/>
            </a:br>
            <a:r>
              <a:rPr lang="fr-FR" dirty="0" smtClean="0"/>
              <a:t>?&gt;</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74</a:t>
            </a:fld>
            <a:endParaRPr lang="fr-BE"/>
          </a:p>
        </p:txBody>
      </p:sp>
    </p:spTree>
    <p:extLst>
      <p:ext uri="{BB962C8B-B14F-4D97-AF65-F5344CB8AC3E}">
        <p14:creationId xmlns:p14="http://schemas.microsoft.com/office/powerpoint/2010/main" val="226938377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pic>
        <p:nvPicPr>
          <p:cNvPr id="4" name="Espace réservé du contenu 2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12" y="1556792"/>
            <a:ext cx="9186191" cy="4896543"/>
          </a:xfrm>
        </p:spPr>
      </p:pic>
      <p:sp>
        <p:nvSpPr>
          <p:cNvPr id="5" name="Accolade fermante 4"/>
          <p:cNvSpPr/>
          <p:nvPr/>
        </p:nvSpPr>
        <p:spPr>
          <a:xfrm>
            <a:off x="3995936" y="3429000"/>
            <a:ext cx="450050" cy="1944216"/>
          </a:xfrm>
          <a:prstGeom prst="rightBrace">
            <a:avLst>
              <a:gd name="adj1" fmla="val 64382"/>
              <a:gd name="adj2" fmla="val 49189"/>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7" name="Connecteur droit 6"/>
          <p:cNvCxnSpPr/>
          <p:nvPr/>
        </p:nvCxnSpPr>
        <p:spPr>
          <a:xfrm flipH="1">
            <a:off x="5652120" y="3645024"/>
            <a:ext cx="309634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ZoneTexte 7"/>
          <p:cNvSpPr txBox="1"/>
          <p:nvPr/>
        </p:nvSpPr>
        <p:spPr>
          <a:xfrm>
            <a:off x="4644008" y="3933056"/>
            <a:ext cx="3600400" cy="923330"/>
          </a:xfrm>
          <a:prstGeom prst="rect">
            <a:avLst/>
          </a:prstGeom>
          <a:noFill/>
        </p:spPr>
        <p:txBody>
          <a:bodyPr wrap="square" rtlCol="0">
            <a:spAutoFit/>
          </a:bodyPr>
          <a:lstStyle/>
          <a:p>
            <a:r>
              <a:rPr lang="fr-FR" dirty="0" smtClean="0">
                <a:solidFill>
                  <a:srgbClr val="FF0000"/>
                </a:solidFill>
              </a:rPr>
              <a:t>Header HTTP renvoyé par Apache…</a:t>
            </a:r>
          </a:p>
          <a:p>
            <a:r>
              <a:rPr lang="fr-FR" dirty="0" smtClean="0">
                <a:solidFill>
                  <a:srgbClr val="FF0000"/>
                </a:solidFill>
              </a:rPr>
              <a:t>…donc ce que vous pouvez modifier avec la fonction « header() »</a:t>
            </a:r>
            <a:endParaRPr lang="fr-FR" dirty="0">
              <a:solidFill>
                <a:srgbClr val="FF0000"/>
              </a:solidFill>
            </a:endParaRPr>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75</a:t>
            </a:fld>
            <a:endParaRPr lang="fr-BE"/>
          </a:p>
        </p:txBody>
      </p:sp>
    </p:spTree>
    <p:extLst>
      <p:ext uri="{BB962C8B-B14F-4D97-AF65-F5344CB8AC3E}">
        <p14:creationId xmlns:p14="http://schemas.microsoft.com/office/powerpoint/2010/main" val="24458920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sp>
        <p:nvSpPr>
          <p:cNvPr id="3" name="Espace réservé du contenu 2"/>
          <p:cNvSpPr>
            <a:spLocks noGrp="1"/>
          </p:cNvSpPr>
          <p:nvPr>
            <p:ph idx="1"/>
          </p:nvPr>
        </p:nvSpPr>
        <p:spPr>
          <a:xfrm>
            <a:off x="457200" y="1600200"/>
            <a:ext cx="8507288" cy="5069160"/>
          </a:xfrm>
        </p:spPr>
        <p:txBody>
          <a:bodyPr>
            <a:normAutofit/>
          </a:bodyPr>
          <a:lstStyle/>
          <a:p>
            <a:r>
              <a:rPr lang="fr-FR" dirty="0"/>
              <a:t>Pour créer une redirection avec PHP, on utilise </a:t>
            </a:r>
            <a:r>
              <a:rPr lang="fr-FR" dirty="0" smtClean="0"/>
              <a:t>header pour </a:t>
            </a:r>
            <a:r>
              <a:rPr lang="fr-FR" dirty="0"/>
              <a:t>envoyer des </a:t>
            </a:r>
            <a:r>
              <a:rPr lang="fr-FR" dirty="0" smtClean="0"/>
              <a:t>en-têtes </a:t>
            </a:r>
            <a:r>
              <a:rPr lang="fr-FR" dirty="0"/>
              <a:t>de type </a:t>
            </a:r>
            <a:r>
              <a:rPr lang="fr-FR" i="1" dirty="0"/>
              <a:t>Location (adresse)</a:t>
            </a:r>
          </a:p>
          <a:p>
            <a:endParaRPr lang="fr-FR" dirty="0" smtClean="0"/>
          </a:p>
          <a:p>
            <a:r>
              <a:rPr lang="fr-FR" dirty="0" smtClean="0"/>
              <a:t>Script </a:t>
            </a:r>
            <a:r>
              <a:rPr lang="fr-FR" dirty="0"/>
              <a:t>de redirection </a:t>
            </a:r>
            <a:r>
              <a:rPr lang="fr-FR" dirty="0" smtClean="0"/>
              <a:t>(HTTP 302) :</a:t>
            </a:r>
            <a:endParaRPr lang="fr-FR" dirty="0"/>
          </a:p>
          <a:p>
            <a:pPr marL="0" indent="0">
              <a:buNone/>
            </a:pPr>
            <a:endParaRPr lang="fr-FR" dirty="0" smtClean="0"/>
          </a:p>
          <a:p>
            <a:pPr marL="0" indent="0">
              <a:buNone/>
            </a:pPr>
            <a:r>
              <a:rPr lang="fr-FR" dirty="0"/>
              <a:t>&lt;?</a:t>
            </a:r>
            <a:r>
              <a:rPr lang="fr-FR" dirty="0" err="1"/>
              <a:t>php</a:t>
            </a:r>
            <a:endParaRPr lang="fr-FR" dirty="0"/>
          </a:p>
          <a:p>
            <a:pPr marL="0" indent="0">
              <a:buNone/>
            </a:pPr>
            <a:r>
              <a:rPr lang="fr-FR" dirty="0" smtClean="0"/>
              <a:t>header</a:t>
            </a:r>
            <a:r>
              <a:rPr lang="fr-FR" dirty="0"/>
              <a:t>(</a:t>
            </a:r>
            <a:r>
              <a:rPr lang="fr-FR" dirty="0" smtClean="0"/>
              <a:t>'Location: http://monsite.com/page.php</a:t>
            </a:r>
            <a:r>
              <a:rPr lang="fr-FR" dirty="0"/>
              <a:t>');</a:t>
            </a:r>
            <a:br>
              <a:rPr lang="fr-FR" dirty="0"/>
            </a:br>
            <a:r>
              <a:rPr lang="fr-FR" dirty="0" smtClean="0"/>
              <a:t>?&gt;</a:t>
            </a:r>
            <a:endParaRPr lang="fr-FR" dirty="0"/>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76</a:t>
            </a:fld>
            <a:endParaRPr lang="fr-BE"/>
          </a:p>
        </p:txBody>
      </p:sp>
    </p:spTree>
    <p:extLst>
      <p:ext uri="{BB962C8B-B14F-4D97-AF65-F5344CB8AC3E}">
        <p14:creationId xmlns:p14="http://schemas.microsoft.com/office/powerpoint/2010/main" val="6704974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r>
              <a:rPr lang="fr-FR" dirty="0" smtClean="0"/>
              <a:t>On peut envoyer des fichiers et jouer avec d’autres champs HTTP tels que le « Content-Type »</a:t>
            </a:r>
          </a:p>
          <a:p>
            <a:pPr lvl="1"/>
            <a:r>
              <a:rPr lang="fr-FR" dirty="0" smtClean="0"/>
              <a:t>« Content-Type » indique le type de donnée, donc le navigateur essayera d’utiliser l’outil préféré de l’utilisateur pour lire ce fichier</a:t>
            </a:r>
          </a:p>
          <a:p>
            <a:endParaRPr lang="fr-FR" dirty="0"/>
          </a:p>
          <a:p>
            <a:r>
              <a:rPr lang="fr-FR" dirty="0" err="1"/>
              <a:t>r</a:t>
            </a:r>
            <a:r>
              <a:rPr lang="fr-FR" dirty="0" err="1" smtClean="0"/>
              <a:t>eadfile</a:t>
            </a:r>
            <a:r>
              <a:rPr lang="fr-FR" dirty="0" smtClean="0"/>
              <a:t>() permet d’envoyer un fichier</a:t>
            </a:r>
            <a:endParaRPr lang="fr-FR" dirty="0"/>
          </a:p>
        </p:txBody>
      </p:sp>
      <p:sp>
        <p:nvSpPr>
          <p:cNvPr id="4" name="Titre 1"/>
          <p:cNvSpPr>
            <a:spLocks noGrp="1"/>
          </p:cNvSpPr>
          <p:nvPr>
            <p:ph type="title"/>
          </p:nvPr>
        </p:nvSpPr>
        <p:spPr/>
        <p:txBody>
          <a:bodyPr/>
          <a:lstStyle/>
          <a:p>
            <a:r>
              <a:rPr lang="fr-FR" dirty="0" smtClean="0"/>
              <a:t>PHP : Fonctions avancées HTTP</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77</a:t>
            </a:fld>
            <a:endParaRPr lang="fr-BE"/>
          </a:p>
        </p:txBody>
      </p:sp>
    </p:spTree>
    <p:extLst>
      <p:ext uri="{BB962C8B-B14F-4D97-AF65-F5344CB8AC3E}">
        <p14:creationId xmlns:p14="http://schemas.microsoft.com/office/powerpoint/2010/main" val="29542024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9299" y="692696"/>
            <a:ext cx="7025580" cy="6165304"/>
          </a:xfrm>
        </p:spPr>
      </p:pic>
      <p:sp>
        <p:nvSpPr>
          <p:cNvPr id="5" name="ZoneTexte 4"/>
          <p:cNvSpPr txBox="1"/>
          <p:nvPr/>
        </p:nvSpPr>
        <p:spPr>
          <a:xfrm>
            <a:off x="3563888" y="1268760"/>
            <a:ext cx="4464496" cy="1200329"/>
          </a:xfrm>
          <a:prstGeom prst="rect">
            <a:avLst/>
          </a:prstGeom>
          <a:solidFill>
            <a:schemeClr val="tx2">
              <a:lumMod val="60000"/>
              <a:lumOff val="40000"/>
            </a:schemeClr>
          </a:solidFill>
        </p:spPr>
        <p:txBody>
          <a:bodyPr wrap="square" rtlCol="0">
            <a:spAutoFit/>
          </a:bodyPr>
          <a:lstStyle/>
          <a:p>
            <a:pPr algn="ctr"/>
            <a:r>
              <a:rPr lang="fr-FR" dirty="0" smtClean="0"/>
              <a:t>Le serveur web déclare en header qu’il s’agit de « </a:t>
            </a:r>
            <a:r>
              <a:rPr lang="fr-FR" dirty="0" err="1" smtClean="0"/>
              <a:t>text</a:t>
            </a:r>
            <a:r>
              <a:rPr lang="fr-FR" dirty="0" smtClean="0"/>
              <a:t>/html », donc du texte interprétable par le navigateur ou lisible par l’utilisateur.</a:t>
            </a:r>
            <a:br>
              <a:rPr lang="fr-FR" dirty="0" smtClean="0"/>
            </a:br>
            <a:r>
              <a:rPr lang="fr-FR" dirty="0" smtClean="0"/>
              <a:t>Le navigateur l’affiche donc.</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78</a:t>
            </a:fld>
            <a:endParaRPr lang="fr-BE"/>
          </a:p>
        </p:txBody>
      </p:sp>
    </p:spTree>
    <p:extLst>
      <p:ext uri="{BB962C8B-B14F-4D97-AF65-F5344CB8AC3E}">
        <p14:creationId xmlns:p14="http://schemas.microsoft.com/office/powerpoint/2010/main" val="24267957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28" y="1700808"/>
            <a:ext cx="9149984" cy="4824536"/>
          </a:xfrm>
        </p:spPr>
      </p:pic>
      <p:sp>
        <p:nvSpPr>
          <p:cNvPr id="5" name="ZoneTexte 4"/>
          <p:cNvSpPr txBox="1"/>
          <p:nvPr/>
        </p:nvSpPr>
        <p:spPr>
          <a:xfrm>
            <a:off x="4427984" y="620688"/>
            <a:ext cx="4392488" cy="1477328"/>
          </a:xfrm>
          <a:prstGeom prst="rect">
            <a:avLst/>
          </a:prstGeom>
          <a:solidFill>
            <a:schemeClr val="tx2">
              <a:lumMod val="60000"/>
              <a:lumOff val="40000"/>
            </a:schemeClr>
          </a:solidFill>
        </p:spPr>
        <p:txBody>
          <a:bodyPr wrap="square" rtlCol="0">
            <a:spAutoFit/>
          </a:bodyPr>
          <a:lstStyle/>
          <a:p>
            <a:pPr algn="ctr"/>
            <a:r>
              <a:rPr lang="fr-FR" dirty="0" smtClean="0"/>
              <a:t>Le serveur web déclare en header qu’il s’agit de « image/jpeg », donc d’une image au format JPEG. Le texte n’en étant pas, il est impossible d’afficher une image, mais le navigateur essaye tout de même</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79</a:t>
            </a:fld>
            <a:endParaRPr lang="fr-BE"/>
          </a:p>
        </p:txBody>
      </p:sp>
    </p:spTree>
    <p:extLst>
      <p:ext uri="{BB962C8B-B14F-4D97-AF65-F5344CB8AC3E}">
        <p14:creationId xmlns:p14="http://schemas.microsoft.com/office/powerpoint/2010/main" val="3793708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80112" y="1700808"/>
            <a:ext cx="1008112" cy="1008112"/>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fontScale="90000"/>
          </a:bodyPr>
          <a:lstStyle/>
          <a:p>
            <a:r>
              <a:rPr lang="fr-FR" dirty="0" smtClean="0"/>
              <a:t>Architecture générale d’un site web</a:t>
            </a:r>
            <a:endParaRPr lang="fr-FR" dirty="0"/>
          </a:p>
        </p:txBody>
      </p:sp>
      <p:pic>
        <p:nvPicPr>
          <p:cNvPr id="6" name="Image 5" descr="comp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003" y="2276872"/>
            <a:ext cx="1080120" cy="1080120"/>
          </a:xfrm>
          <a:prstGeom prst="rect">
            <a:avLst/>
          </a:prstGeom>
        </p:spPr>
      </p:pic>
      <p:cxnSp>
        <p:nvCxnSpPr>
          <p:cNvPr id="11" name="Connecteur droit avec flèche 10"/>
          <p:cNvCxnSpPr>
            <a:stCxn id="6" idx="3"/>
            <a:endCxn id="9" idx="1"/>
          </p:cNvCxnSpPr>
          <p:nvPr/>
        </p:nvCxnSpPr>
        <p:spPr>
          <a:xfrm>
            <a:off x="2881123" y="2816932"/>
            <a:ext cx="223224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 name="Accolade ouvrante 4"/>
          <p:cNvSpPr/>
          <p:nvPr/>
        </p:nvSpPr>
        <p:spPr>
          <a:xfrm rot="16200000">
            <a:off x="3275856" y="3717031"/>
            <a:ext cx="432050" cy="38884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691680" y="3501008"/>
            <a:ext cx="1296144" cy="369332"/>
          </a:xfrm>
          <a:prstGeom prst="rect">
            <a:avLst/>
          </a:prstGeom>
          <a:noFill/>
        </p:spPr>
        <p:txBody>
          <a:bodyPr wrap="square" rtlCol="0">
            <a:spAutoFit/>
          </a:bodyPr>
          <a:lstStyle/>
          <a:p>
            <a:pPr algn="ctr"/>
            <a:r>
              <a:rPr lang="fr-FR" dirty="0" smtClean="0"/>
              <a:t>Navigateur</a:t>
            </a:r>
          </a:p>
        </p:txBody>
      </p:sp>
      <p:sp>
        <p:nvSpPr>
          <p:cNvPr id="15" name="ZoneTexte 14"/>
          <p:cNvSpPr txBox="1"/>
          <p:nvPr/>
        </p:nvSpPr>
        <p:spPr>
          <a:xfrm>
            <a:off x="4942587" y="3501008"/>
            <a:ext cx="1861661" cy="646331"/>
          </a:xfrm>
          <a:prstGeom prst="rect">
            <a:avLst/>
          </a:prstGeom>
          <a:noFill/>
        </p:spPr>
        <p:txBody>
          <a:bodyPr wrap="square" rtlCol="0">
            <a:spAutoFit/>
          </a:bodyPr>
          <a:lstStyle/>
          <a:p>
            <a:pPr algn="ctr"/>
            <a:r>
              <a:rPr lang="fr-FR" dirty="0" smtClean="0"/>
              <a:t>Serveur Web &amp; Base de Données</a:t>
            </a:r>
          </a:p>
        </p:txBody>
      </p:sp>
      <p:sp>
        <p:nvSpPr>
          <p:cNvPr id="12" name="ZoneTexte 11"/>
          <p:cNvSpPr txBox="1"/>
          <p:nvPr/>
        </p:nvSpPr>
        <p:spPr>
          <a:xfrm>
            <a:off x="2477039" y="6011997"/>
            <a:ext cx="1302873" cy="369332"/>
          </a:xfrm>
          <a:prstGeom prst="rect">
            <a:avLst/>
          </a:prstGeom>
          <a:noFill/>
        </p:spPr>
        <p:txBody>
          <a:bodyPr wrap="none" rtlCol="0">
            <a:spAutoFit/>
          </a:bodyPr>
          <a:lstStyle/>
          <a:p>
            <a:r>
              <a:rPr lang="fr-FR" dirty="0" smtClean="0"/>
              <a:t>Front Office</a:t>
            </a:r>
            <a:endParaRPr lang="fr-FR" dirty="0"/>
          </a:p>
        </p:txBody>
      </p:sp>
      <p:sp>
        <p:nvSpPr>
          <p:cNvPr id="18" name="Accolade ouvrante 17"/>
          <p:cNvSpPr/>
          <p:nvPr/>
        </p:nvSpPr>
        <p:spPr>
          <a:xfrm rot="16200000">
            <a:off x="6516215" y="4437113"/>
            <a:ext cx="432049" cy="24482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6084168" y="6021289"/>
            <a:ext cx="1234683" cy="369332"/>
          </a:xfrm>
          <a:prstGeom prst="rect">
            <a:avLst/>
          </a:prstGeom>
          <a:noFill/>
        </p:spPr>
        <p:txBody>
          <a:bodyPr wrap="none" rtlCol="0">
            <a:spAutoFit/>
          </a:bodyPr>
          <a:lstStyle/>
          <a:p>
            <a:r>
              <a:rPr lang="fr-FR" dirty="0" smtClean="0"/>
              <a:t>Back Office</a:t>
            </a:r>
            <a:endParaRPr lang="fr-FR" dirty="0"/>
          </a:p>
        </p:txBody>
      </p:sp>
      <p:pic>
        <p:nvPicPr>
          <p:cNvPr id="13" name="Image 12" descr="firefox.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7" name="Image 16" descr="edg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21" name="Image 20" descr="chrom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pic>
        <p:nvPicPr>
          <p:cNvPr id="26" name="Image 25" descr="MySQ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7283" y="4149080"/>
            <a:ext cx="1253069" cy="648072"/>
          </a:xfrm>
          <a:prstGeom prst="rect">
            <a:avLst/>
          </a:prstGeom>
        </p:spPr>
      </p:pic>
      <p:pic>
        <p:nvPicPr>
          <p:cNvPr id="30" name="Image 29" descr="server1.png"/>
          <p:cNvPicPr>
            <a:picLocks noChangeAspect="1"/>
          </p:cNvPicPr>
          <p:nvPr/>
        </p:nvPicPr>
        <p:blipFill>
          <a:blip r:embed="rId9" cstate="print">
            <a:alphaModFix amt="50000"/>
            <a:extLst>
              <a:ext uri="{28A0092B-C50C-407E-A947-70E740481C1C}">
                <a14:useLocalDpi xmlns:a14="http://schemas.microsoft.com/office/drawing/2010/main" val="0"/>
              </a:ext>
            </a:extLst>
          </a:blip>
          <a:stretch>
            <a:fillRect/>
          </a:stretch>
        </p:blipFill>
        <p:spPr>
          <a:xfrm>
            <a:off x="5652120" y="2420888"/>
            <a:ext cx="1021686" cy="1080120"/>
          </a:xfrm>
          <a:prstGeom prst="rect">
            <a:avLst/>
          </a:prstGeom>
        </p:spPr>
      </p:pic>
      <p:pic>
        <p:nvPicPr>
          <p:cNvPr id="9" name="Image 8" descr="server1.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13371" y="2276872"/>
            <a:ext cx="1021686" cy="1080120"/>
          </a:xfrm>
          <a:prstGeom prst="rect">
            <a:avLst/>
          </a:prstGeom>
        </p:spPr>
      </p:pic>
      <p:pic>
        <p:nvPicPr>
          <p:cNvPr id="31" name="Image 30" descr="php-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7732" y="4149080"/>
            <a:ext cx="664468" cy="664468"/>
          </a:xfrm>
          <a:prstGeom prst="rect">
            <a:avLst/>
          </a:prstGeom>
        </p:spPr>
      </p:pic>
      <p:grpSp>
        <p:nvGrpSpPr>
          <p:cNvPr id="4" name="Groupe 3"/>
          <p:cNvGrpSpPr/>
          <p:nvPr/>
        </p:nvGrpSpPr>
        <p:grpSpPr>
          <a:xfrm>
            <a:off x="4427984" y="4293096"/>
            <a:ext cx="1152128" cy="657364"/>
            <a:chOff x="3779912" y="4149080"/>
            <a:chExt cx="1152128" cy="657364"/>
          </a:xfrm>
        </p:grpSpPr>
        <p:pic>
          <p:nvPicPr>
            <p:cNvPr id="23" name="Image 22" descr="apache 2016.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2" name="ZoneTexte 31"/>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sp>
        <p:nvSpPr>
          <p:cNvPr id="10" name="Espace réservé du numéro de diapositive 9"/>
          <p:cNvSpPr>
            <a:spLocks noGrp="1"/>
          </p:cNvSpPr>
          <p:nvPr>
            <p:ph type="sldNum" sz="quarter" idx="12"/>
          </p:nvPr>
        </p:nvSpPr>
        <p:spPr/>
        <p:txBody>
          <a:bodyPr/>
          <a:lstStyle/>
          <a:p>
            <a:fld id="{CF4668DC-857F-487D-BFFA-8C0CA5037977}" type="slidenum">
              <a:rPr lang="fr-BE" smtClean="0"/>
              <a:t>8</a:t>
            </a:fld>
            <a:endParaRPr lang="fr-BE"/>
          </a:p>
        </p:txBody>
      </p:sp>
    </p:spTree>
    <p:extLst>
      <p:ext uri="{BB962C8B-B14F-4D97-AF65-F5344CB8AC3E}">
        <p14:creationId xmlns:p14="http://schemas.microsoft.com/office/powerpoint/2010/main" val="310546337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48" y="1078804"/>
            <a:ext cx="9160848" cy="5446540"/>
          </a:xfrm>
        </p:spPr>
      </p:pic>
      <p:sp>
        <p:nvSpPr>
          <p:cNvPr id="5" name="ZoneTexte 4"/>
          <p:cNvSpPr txBox="1"/>
          <p:nvPr/>
        </p:nvSpPr>
        <p:spPr>
          <a:xfrm>
            <a:off x="5580112" y="764704"/>
            <a:ext cx="3528392" cy="2031325"/>
          </a:xfrm>
          <a:prstGeom prst="rect">
            <a:avLst/>
          </a:prstGeom>
          <a:solidFill>
            <a:schemeClr val="tx2">
              <a:lumMod val="60000"/>
              <a:lumOff val="40000"/>
            </a:schemeClr>
          </a:solidFill>
        </p:spPr>
        <p:txBody>
          <a:bodyPr wrap="square" rtlCol="0">
            <a:spAutoFit/>
          </a:bodyPr>
          <a:lstStyle/>
          <a:p>
            <a:pPr algn="ctr"/>
            <a:r>
              <a:rPr lang="fr-FR" dirty="0" smtClean="0"/>
              <a:t>Le serveur web déclare en header qu’il s’agit de « </a:t>
            </a:r>
            <a:r>
              <a:rPr lang="fr-FR" dirty="0" err="1" smtClean="0"/>
              <a:t>video</a:t>
            </a:r>
            <a:r>
              <a:rPr lang="fr-FR" dirty="0" smtClean="0"/>
              <a:t>/mp4 », donc d’une vidéo au format MP4. Le texte n’en étant pas, il est impossible d’afficher la vidéo, mais </a:t>
            </a:r>
            <a:r>
              <a:rPr lang="fr-FR" dirty="0"/>
              <a:t>le navigateur essaye tout de </a:t>
            </a:r>
            <a:r>
              <a:rPr lang="fr-FR" dirty="0" smtClean="0"/>
              <a:t>même</a:t>
            </a:r>
            <a:r>
              <a:rPr lang="fr-FR" dirty="0"/>
              <a:t> </a:t>
            </a:r>
            <a:r>
              <a:rPr lang="fr-FR" dirty="0" smtClean="0"/>
              <a:t>de le lire avec un lecteur de vidéos</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80</a:t>
            </a:fld>
            <a:endParaRPr lang="fr-BE"/>
          </a:p>
        </p:txBody>
      </p:sp>
    </p:spTree>
    <p:extLst>
      <p:ext uri="{BB962C8B-B14F-4D97-AF65-F5344CB8AC3E}">
        <p14:creationId xmlns:p14="http://schemas.microsoft.com/office/powerpoint/2010/main" val="13154023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243408"/>
            <a:ext cx="8229600" cy="1143000"/>
          </a:xfrm>
        </p:spPr>
        <p:txBody>
          <a:bodyPr/>
          <a:lstStyle/>
          <a:p>
            <a:r>
              <a:rPr lang="fr-FR" dirty="0"/>
              <a:t>PHP : Fonctions avancées HTTP</a:t>
            </a:r>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848" y="1698298"/>
            <a:ext cx="9160848" cy="4207552"/>
          </a:xfrm>
        </p:spPr>
      </p:pic>
      <p:sp>
        <p:nvSpPr>
          <p:cNvPr id="5" name="ZoneTexte 4"/>
          <p:cNvSpPr txBox="1"/>
          <p:nvPr/>
        </p:nvSpPr>
        <p:spPr>
          <a:xfrm>
            <a:off x="5580112" y="764704"/>
            <a:ext cx="3528392" cy="1754326"/>
          </a:xfrm>
          <a:prstGeom prst="rect">
            <a:avLst/>
          </a:prstGeom>
          <a:solidFill>
            <a:schemeClr val="tx2">
              <a:lumMod val="60000"/>
              <a:lumOff val="40000"/>
            </a:schemeClr>
          </a:solidFill>
        </p:spPr>
        <p:txBody>
          <a:bodyPr wrap="square" rtlCol="0">
            <a:spAutoFit/>
          </a:bodyPr>
          <a:lstStyle/>
          <a:p>
            <a:pPr algn="ctr"/>
            <a:r>
              <a:rPr lang="fr-FR" dirty="0" smtClean="0"/>
              <a:t>Le serveur web déclare en header qu’il s’agit de « application/octet-</a:t>
            </a:r>
            <a:r>
              <a:rPr lang="fr-FR" dirty="0" err="1" smtClean="0"/>
              <a:t>stream</a:t>
            </a:r>
            <a:r>
              <a:rPr lang="fr-FR" dirty="0" smtClean="0"/>
              <a:t> », donc d’un flux d’octets. Par défaut, les navigateurs proposent de télécharger le fichier associé plutôt que de l’afficher</a:t>
            </a:r>
            <a:endParaRPr lang="fr-FR" dirty="0"/>
          </a:p>
        </p:txBody>
      </p:sp>
      <p:sp>
        <p:nvSpPr>
          <p:cNvPr id="3" name="Espace réservé du numéro de diapositive 2"/>
          <p:cNvSpPr>
            <a:spLocks noGrp="1"/>
          </p:cNvSpPr>
          <p:nvPr>
            <p:ph type="sldNum" sz="quarter" idx="12"/>
          </p:nvPr>
        </p:nvSpPr>
        <p:spPr/>
        <p:txBody>
          <a:bodyPr/>
          <a:lstStyle/>
          <a:p>
            <a:fld id="{CF4668DC-857F-487D-BFFA-8C0CA5037977}" type="slidenum">
              <a:rPr lang="fr-BE" smtClean="0"/>
              <a:t>81</a:t>
            </a:fld>
            <a:endParaRPr lang="fr-BE"/>
          </a:p>
        </p:txBody>
      </p:sp>
    </p:spTree>
    <p:extLst>
      <p:ext uri="{BB962C8B-B14F-4D97-AF65-F5344CB8AC3E}">
        <p14:creationId xmlns:p14="http://schemas.microsoft.com/office/powerpoint/2010/main" val="215456629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sp>
        <p:nvSpPr>
          <p:cNvPr id="3" name="Espace réservé du contenu 2"/>
          <p:cNvSpPr>
            <a:spLocks noGrp="1"/>
          </p:cNvSpPr>
          <p:nvPr>
            <p:ph idx="1"/>
          </p:nvPr>
        </p:nvSpPr>
        <p:spPr/>
        <p:txBody>
          <a:bodyPr>
            <a:normAutofit fontScale="92500" lnSpcReduction="20000"/>
          </a:bodyPr>
          <a:lstStyle/>
          <a:p>
            <a:pPr marL="0" indent="0">
              <a:buNone/>
            </a:pPr>
            <a:r>
              <a:rPr lang="fr-FR" dirty="0"/>
              <a:t>&lt;?</a:t>
            </a:r>
            <a:r>
              <a:rPr lang="fr-FR" dirty="0" err="1"/>
              <a:t>php</a:t>
            </a:r>
            <a:r>
              <a:rPr lang="fr-FR" dirty="0"/>
              <a:t/>
            </a:r>
            <a:br>
              <a:rPr lang="fr-FR" dirty="0"/>
            </a:br>
            <a:r>
              <a:rPr lang="fr-FR" dirty="0" smtClean="0"/>
              <a:t>  </a:t>
            </a:r>
            <a:r>
              <a:rPr lang="fr-FR" dirty="0" smtClean="0">
                <a:solidFill>
                  <a:srgbClr val="00B050"/>
                </a:solidFill>
              </a:rPr>
              <a:t>//</a:t>
            </a:r>
            <a:r>
              <a:rPr lang="fr-FR" dirty="0">
                <a:solidFill>
                  <a:srgbClr val="00B050"/>
                </a:solidFill>
              </a:rPr>
              <a:t> </a:t>
            </a:r>
            <a:r>
              <a:rPr lang="fr-FR" dirty="0" smtClean="0">
                <a:solidFill>
                  <a:srgbClr val="00B050"/>
                </a:solidFill>
              </a:rPr>
              <a:t>On </a:t>
            </a:r>
            <a:r>
              <a:rPr lang="fr-FR" dirty="0" err="1" smtClean="0">
                <a:solidFill>
                  <a:srgbClr val="00B050"/>
                </a:solidFill>
              </a:rPr>
              <a:t>declare</a:t>
            </a:r>
            <a:r>
              <a:rPr lang="fr-FR" dirty="0" smtClean="0">
                <a:solidFill>
                  <a:srgbClr val="00B050"/>
                </a:solidFill>
              </a:rPr>
              <a:t> un PDF</a:t>
            </a:r>
            <a:r>
              <a:rPr lang="fr-FR" dirty="0">
                <a:solidFill>
                  <a:srgbClr val="00B050"/>
                </a:solidFill>
              </a:rPr>
              <a:t/>
            </a:r>
            <a:br>
              <a:rPr lang="fr-FR" dirty="0">
                <a:solidFill>
                  <a:srgbClr val="00B050"/>
                </a:solidFill>
              </a:rPr>
            </a:br>
            <a:r>
              <a:rPr lang="fr-FR" dirty="0" smtClean="0"/>
              <a:t>  header</a:t>
            </a:r>
            <a:r>
              <a:rPr lang="fr-FR" dirty="0"/>
              <a:t>('Content-Type: application/</a:t>
            </a:r>
            <a:r>
              <a:rPr lang="fr-FR" dirty="0" err="1"/>
              <a:t>pdf</a:t>
            </a:r>
            <a:r>
              <a:rPr lang="fr-FR" dirty="0"/>
              <a:t>');</a:t>
            </a:r>
            <a:br>
              <a:rPr lang="fr-FR" dirty="0"/>
            </a:br>
            <a:r>
              <a:rPr lang="fr-FR" dirty="0"/>
              <a:t/>
            </a:r>
            <a:br>
              <a:rPr lang="fr-FR" dirty="0"/>
            </a:br>
            <a:r>
              <a:rPr lang="fr-FR" dirty="0" smtClean="0">
                <a:solidFill>
                  <a:srgbClr val="00B050"/>
                </a:solidFill>
              </a:rPr>
              <a:t>  //</a:t>
            </a:r>
            <a:r>
              <a:rPr lang="fr-FR" dirty="0">
                <a:solidFill>
                  <a:srgbClr val="00B050"/>
                </a:solidFill>
              </a:rPr>
              <a:t> </a:t>
            </a:r>
            <a:r>
              <a:rPr lang="fr-FR" dirty="0" smtClean="0">
                <a:solidFill>
                  <a:srgbClr val="00B050"/>
                </a:solidFill>
              </a:rPr>
              <a:t>Le client verra un fichier </a:t>
            </a:r>
            <a:r>
              <a:rPr lang="fr-FR" dirty="0">
                <a:solidFill>
                  <a:srgbClr val="00B050"/>
                </a:solidFill>
              </a:rPr>
              <a:t>"</a:t>
            </a:r>
            <a:r>
              <a:rPr lang="fr-FR" dirty="0" smtClean="0">
                <a:solidFill>
                  <a:srgbClr val="00B050"/>
                </a:solidFill>
              </a:rPr>
              <a:t>downloaded.pdf</a:t>
            </a:r>
            <a:r>
              <a:rPr lang="fr-FR" dirty="0">
                <a:solidFill>
                  <a:srgbClr val="00B050"/>
                </a:solidFill>
              </a:rPr>
              <a:t>"</a:t>
            </a:r>
            <a:r>
              <a:rPr lang="fr-FR" dirty="0"/>
              <a:t/>
            </a:r>
            <a:br>
              <a:rPr lang="fr-FR" dirty="0"/>
            </a:br>
            <a:r>
              <a:rPr lang="fr-FR" sz="3000" dirty="0" smtClean="0"/>
              <a:t>  header</a:t>
            </a:r>
            <a:r>
              <a:rPr lang="fr-FR" sz="3000" dirty="0"/>
              <a:t>('Content-Disposition: </a:t>
            </a:r>
            <a:r>
              <a:rPr lang="fr-FR" sz="3000" dirty="0" err="1"/>
              <a:t>attachment</a:t>
            </a:r>
            <a:r>
              <a:rPr lang="fr-FR" sz="3000" dirty="0"/>
              <a:t>; </a:t>
            </a:r>
            <a:r>
              <a:rPr lang="fr-FR" sz="3000" dirty="0" err="1"/>
              <a:t>filename</a:t>
            </a:r>
            <a:r>
              <a:rPr lang="fr-FR" sz="3000" dirty="0"/>
              <a:t>="downloaded.pdf"');</a:t>
            </a:r>
            <a:r>
              <a:rPr lang="fr-FR" dirty="0"/>
              <a:t/>
            </a:r>
            <a:br>
              <a:rPr lang="fr-FR" dirty="0"/>
            </a:br>
            <a:r>
              <a:rPr lang="fr-FR" dirty="0"/>
              <a:t/>
            </a:r>
            <a:br>
              <a:rPr lang="fr-FR" dirty="0"/>
            </a:br>
            <a:r>
              <a:rPr lang="fr-FR" dirty="0" smtClean="0">
                <a:solidFill>
                  <a:srgbClr val="00B050"/>
                </a:solidFill>
              </a:rPr>
              <a:t>  //</a:t>
            </a:r>
            <a:r>
              <a:rPr lang="fr-FR" dirty="0">
                <a:solidFill>
                  <a:srgbClr val="00B050"/>
                </a:solidFill>
              </a:rPr>
              <a:t> </a:t>
            </a:r>
            <a:r>
              <a:rPr lang="fr-FR" dirty="0" smtClean="0">
                <a:solidFill>
                  <a:srgbClr val="00B050"/>
                </a:solidFill>
              </a:rPr>
              <a:t>Le fichier du serveur web qui sera transmis</a:t>
            </a:r>
            <a:r>
              <a:rPr lang="fr-FR" dirty="0"/>
              <a:t/>
            </a:r>
            <a:br>
              <a:rPr lang="fr-FR" dirty="0"/>
            </a:br>
            <a:r>
              <a:rPr lang="fr-FR" dirty="0" smtClean="0"/>
              <a:t>  </a:t>
            </a:r>
            <a:r>
              <a:rPr lang="fr-FR" dirty="0" err="1" smtClean="0"/>
              <a:t>readfile</a:t>
            </a:r>
            <a:r>
              <a:rPr lang="fr-FR" dirty="0"/>
              <a:t>('original.pdf');</a:t>
            </a:r>
            <a:br>
              <a:rPr lang="fr-FR" dirty="0"/>
            </a:br>
            <a:r>
              <a:rPr lang="fr-FR" dirty="0"/>
              <a:t>?&gt;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82</a:t>
            </a:fld>
            <a:endParaRPr lang="fr-BE"/>
          </a:p>
        </p:txBody>
      </p:sp>
    </p:spTree>
    <p:extLst>
      <p:ext uri="{BB962C8B-B14F-4D97-AF65-F5344CB8AC3E}">
        <p14:creationId xmlns:p14="http://schemas.microsoft.com/office/powerpoint/2010/main" val="185778636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PHP : Fonctions avancées HTTP</a:t>
            </a:r>
            <a:endParaRPr lang="fr-FR" dirty="0"/>
          </a:p>
        </p:txBody>
      </p:sp>
      <p:sp>
        <p:nvSpPr>
          <p:cNvPr id="3" name="Espace réservé du contenu 2"/>
          <p:cNvSpPr>
            <a:spLocks noGrp="1"/>
          </p:cNvSpPr>
          <p:nvPr>
            <p:ph idx="1"/>
          </p:nvPr>
        </p:nvSpPr>
        <p:spPr/>
        <p:txBody>
          <a:bodyPr>
            <a:normAutofit fontScale="70000" lnSpcReduction="20000"/>
          </a:bodyPr>
          <a:lstStyle/>
          <a:p>
            <a:pPr marL="0" indent="0">
              <a:buNone/>
            </a:pPr>
            <a:r>
              <a:rPr lang="fr-FR" dirty="0"/>
              <a:t>&lt;?</a:t>
            </a:r>
            <a:r>
              <a:rPr lang="fr-FR" dirty="0" err="1"/>
              <a:t>php</a:t>
            </a:r>
            <a:r>
              <a:rPr lang="fr-FR" dirty="0"/>
              <a:t/>
            </a:r>
            <a:br>
              <a:rPr lang="fr-FR" dirty="0"/>
            </a:br>
            <a:r>
              <a:rPr lang="fr-FR" dirty="0">
                <a:solidFill>
                  <a:srgbClr val="FF0000"/>
                </a:solidFill>
              </a:rPr>
              <a:t>$file</a:t>
            </a:r>
            <a:r>
              <a:rPr lang="fr-FR" dirty="0"/>
              <a:t> = 'monkey.gif';</a:t>
            </a:r>
            <a:br>
              <a:rPr lang="fr-FR" dirty="0"/>
            </a:br>
            <a:r>
              <a:rPr lang="fr-FR" dirty="0"/>
              <a:t/>
            </a:r>
            <a:br>
              <a:rPr lang="fr-FR" dirty="0"/>
            </a:br>
            <a:r>
              <a:rPr lang="fr-FR" dirty="0"/>
              <a:t>if (</a:t>
            </a:r>
            <a:r>
              <a:rPr lang="fr-FR" dirty="0" err="1"/>
              <a:t>file_exists</a:t>
            </a:r>
            <a:r>
              <a:rPr lang="fr-FR" dirty="0"/>
              <a:t>($file)) {</a:t>
            </a:r>
            <a:br>
              <a:rPr lang="fr-FR" dirty="0"/>
            </a:br>
            <a:r>
              <a:rPr lang="fr-FR" dirty="0"/>
              <a:t>    header('Content-Description: File Transfer');</a:t>
            </a:r>
            <a:br>
              <a:rPr lang="fr-FR" dirty="0"/>
            </a:br>
            <a:r>
              <a:rPr lang="fr-FR" dirty="0"/>
              <a:t>    header('Content-Type: application/octet-</a:t>
            </a:r>
            <a:r>
              <a:rPr lang="fr-FR" dirty="0" err="1"/>
              <a:t>stream</a:t>
            </a:r>
            <a:r>
              <a:rPr lang="fr-FR" dirty="0"/>
              <a:t>');</a:t>
            </a:r>
            <a:br>
              <a:rPr lang="fr-FR" dirty="0"/>
            </a:br>
            <a:r>
              <a:rPr lang="fr-FR" dirty="0"/>
              <a:t>    header('Content-Disposition: </a:t>
            </a:r>
            <a:r>
              <a:rPr lang="fr-FR" dirty="0" err="1"/>
              <a:t>attachment</a:t>
            </a:r>
            <a:r>
              <a:rPr lang="fr-FR" dirty="0"/>
              <a:t>; </a:t>
            </a:r>
            <a:r>
              <a:rPr lang="fr-FR" dirty="0" err="1"/>
              <a:t>filename</a:t>
            </a:r>
            <a:r>
              <a:rPr lang="fr-FR" dirty="0"/>
              <a:t>="'.</a:t>
            </a:r>
            <a:r>
              <a:rPr lang="fr-FR" dirty="0" err="1"/>
              <a:t>basename</a:t>
            </a:r>
            <a:r>
              <a:rPr lang="fr-FR" dirty="0"/>
              <a:t>(</a:t>
            </a:r>
            <a:r>
              <a:rPr lang="fr-FR" dirty="0">
                <a:solidFill>
                  <a:srgbClr val="FF0000"/>
                </a:solidFill>
              </a:rPr>
              <a:t>$file</a:t>
            </a:r>
            <a:r>
              <a:rPr lang="fr-FR" dirty="0"/>
              <a:t>).'"');</a:t>
            </a:r>
            <a:br>
              <a:rPr lang="fr-FR" dirty="0"/>
            </a:br>
            <a:r>
              <a:rPr lang="fr-FR" dirty="0"/>
              <a:t>    header('Expires: 0');</a:t>
            </a:r>
            <a:br>
              <a:rPr lang="fr-FR" dirty="0"/>
            </a:br>
            <a:r>
              <a:rPr lang="fr-FR" dirty="0"/>
              <a:t>    header('Cache-Control: must-</a:t>
            </a:r>
            <a:r>
              <a:rPr lang="fr-FR" dirty="0" err="1"/>
              <a:t>revalidate</a:t>
            </a:r>
            <a:r>
              <a:rPr lang="fr-FR" dirty="0"/>
              <a:t>');</a:t>
            </a:r>
            <a:br>
              <a:rPr lang="fr-FR" dirty="0"/>
            </a:br>
            <a:r>
              <a:rPr lang="fr-FR" dirty="0"/>
              <a:t>    header('</a:t>
            </a:r>
            <a:r>
              <a:rPr lang="fr-FR" dirty="0" err="1"/>
              <a:t>Pragma</a:t>
            </a:r>
            <a:r>
              <a:rPr lang="fr-FR" dirty="0"/>
              <a:t>: public');</a:t>
            </a:r>
            <a:br>
              <a:rPr lang="fr-FR" dirty="0"/>
            </a:br>
            <a:r>
              <a:rPr lang="fr-FR" dirty="0"/>
              <a:t>    header('Content-</a:t>
            </a:r>
            <a:r>
              <a:rPr lang="fr-FR" dirty="0" err="1"/>
              <a:t>Length</a:t>
            </a:r>
            <a:r>
              <a:rPr lang="fr-FR" dirty="0"/>
              <a:t>: ' . </a:t>
            </a:r>
            <a:r>
              <a:rPr lang="fr-FR" dirty="0" err="1"/>
              <a:t>filesize</a:t>
            </a:r>
            <a:r>
              <a:rPr lang="fr-FR" dirty="0"/>
              <a:t>(</a:t>
            </a:r>
            <a:r>
              <a:rPr lang="fr-FR" dirty="0">
                <a:solidFill>
                  <a:srgbClr val="FF0000"/>
                </a:solidFill>
              </a:rPr>
              <a:t>$file</a:t>
            </a:r>
            <a:r>
              <a:rPr lang="fr-FR" dirty="0"/>
              <a:t>));</a:t>
            </a:r>
            <a:br>
              <a:rPr lang="fr-FR" dirty="0"/>
            </a:br>
            <a:r>
              <a:rPr lang="fr-FR" dirty="0"/>
              <a:t>    </a:t>
            </a:r>
            <a:r>
              <a:rPr lang="fr-FR" dirty="0" err="1"/>
              <a:t>readfile</a:t>
            </a:r>
            <a:r>
              <a:rPr lang="fr-FR" dirty="0"/>
              <a:t>(</a:t>
            </a:r>
            <a:r>
              <a:rPr lang="fr-FR" dirty="0">
                <a:solidFill>
                  <a:srgbClr val="FF0000"/>
                </a:solidFill>
              </a:rPr>
              <a:t>$file</a:t>
            </a:r>
            <a:r>
              <a:rPr lang="fr-FR" dirty="0"/>
              <a:t>);</a:t>
            </a:r>
            <a:br>
              <a:rPr lang="fr-FR" dirty="0"/>
            </a:br>
            <a:r>
              <a:rPr lang="fr-FR" dirty="0"/>
              <a:t>    exit;</a:t>
            </a:r>
            <a:br>
              <a:rPr lang="fr-FR" dirty="0"/>
            </a:br>
            <a:r>
              <a:rPr lang="fr-FR" dirty="0"/>
              <a:t>}</a:t>
            </a:r>
            <a:br>
              <a:rPr lang="fr-FR" dirty="0"/>
            </a:br>
            <a:r>
              <a:rPr lang="fr-FR" dirty="0"/>
              <a:t>?&gt; </a:t>
            </a:r>
          </a:p>
        </p:txBody>
      </p:sp>
      <p:sp>
        <p:nvSpPr>
          <p:cNvPr id="4" name="Espace réservé du numéro de diapositive 3"/>
          <p:cNvSpPr>
            <a:spLocks noGrp="1"/>
          </p:cNvSpPr>
          <p:nvPr>
            <p:ph type="sldNum" sz="quarter" idx="12"/>
          </p:nvPr>
        </p:nvSpPr>
        <p:spPr/>
        <p:txBody>
          <a:bodyPr/>
          <a:lstStyle/>
          <a:p>
            <a:fld id="{CF4668DC-857F-487D-BFFA-8C0CA5037977}" type="slidenum">
              <a:rPr lang="fr-BE" smtClean="0"/>
              <a:t>83</a:t>
            </a:fld>
            <a:endParaRPr lang="fr-BE"/>
          </a:p>
        </p:txBody>
      </p:sp>
    </p:spTree>
    <p:extLst>
      <p:ext uri="{BB962C8B-B14F-4D97-AF65-F5344CB8AC3E}">
        <p14:creationId xmlns:p14="http://schemas.microsoft.com/office/powerpoint/2010/main" val="37716765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PHP : Sessions &amp; Cookies</a:t>
            </a:r>
            <a:endParaRPr lang="fr-FR" dirty="0"/>
          </a:p>
        </p:txBody>
      </p:sp>
      <p:sp>
        <p:nvSpPr>
          <p:cNvPr id="4" name="Espace réservé du contenu 3"/>
          <p:cNvSpPr>
            <a:spLocks noGrp="1"/>
          </p:cNvSpPr>
          <p:nvPr>
            <p:ph idx="1"/>
          </p:nvPr>
        </p:nvSpPr>
        <p:spPr>
          <a:xfrm>
            <a:off x="457200" y="1600200"/>
            <a:ext cx="8229600" cy="4853136"/>
          </a:xfrm>
        </p:spPr>
        <p:txBody>
          <a:bodyPr>
            <a:normAutofit fontScale="92500"/>
          </a:bodyPr>
          <a:lstStyle/>
          <a:p>
            <a:r>
              <a:rPr lang="fr-FR" dirty="0" smtClean="0"/>
              <a:t>Session : variables conservées côté serveur</a:t>
            </a:r>
          </a:p>
          <a:p>
            <a:pPr lvl="1"/>
            <a:r>
              <a:rPr lang="fr-FR" dirty="0" err="1" smtClean="0"/>
              <a:t>session_start</a:t>
            </a:r>
            <a:r>
              <a:rPr lang="fr-FR" dirty="0" smtClean="0"/>
              <a:t>();   //</a:t>
            </a:r>
            <a:r>
              <a:rPr lang="fr-FR" sz="2400" dirty="0" smtClean="0"/>
              <a:t> sur chaque page PHP</a:t>
            </a:r>
          </a:p>
          <a:p>
            <a:pPr lvl="1"/>
            <a:r>
              <a:rPr lang="fr-FR" dirty="0" smtClean="0"/>
              <a:t>$_SESSION[</a:t>
            </a:r>
            <a:r>
              <a:rPr lang="en-US" dirty="0"/>
              <a:t>"</a:t>
            </a:r>
            <a:r>
              <a:rPr lang="fr-FR" dirty="0" err="1" smtClean="0"/>
              <a:t>ma_variable</a:t>
            </a:r>
            <a:r>
              <a:rPr lang="en-US" dirty="0"/>
              <a:t>"</a:t>
            </a:r>
            <a:r>
              <a:rPr lang="fr-FR" dirty="0" smtClean="0"/>
              <a:t>] = 42;   //</a:t>
            </a:r>
            <a:r>
              <a:rPr lang="fr-FR" sz="2400" dirty="0" smtClean="0"/>
              <a:t> variables</a:t>
            </a:r>
            <a:endParaRPr lang="fr-FR" dirty="0" smtClean="0"/>
          </a:p>
          <a:p>
            <a:pPr lvl="1"/>
            <a:r>
              <a:rPr lang="fr-FR" dirty="0" err="1"/>
              <a:t>u</a:t>
            </a:r>
            <a:r>
              <a:rPr lang="fr-FR" dirty="0" err="1" smtClean="0"/>
              <a:t>nset</a:t>
            </a:r>
            <a:r>
              <a:rPr lang="fr-FR" dirty="0" smtClean="0"/>
              <a:t>($</a:t>
            </a:r>
            <a:r>
              <a:rPr lang="fr-FR" dirty="0"/>
              <a:t>_SESSION[</a:t>
            </a:r>
            <a:r>
              <a:rPr lang="en-US" dirty="0"/>
              <a:t>"</a:t>
            </a:r>
            <a:r>
              <a:rPr lang="fr-FR" dirty="0" err="1" smtClean="0"/>
              <a:t>ma_variable</a:t>
            </a:r>
            <a:r>
              <a:rPr lang="en-US" dirty="0"/>
              <a:t>"</a:t>
            </a:r>
            <a:r>
              <a:rPr lang="fr-FR" dirty="0" smtClean="0"/>
              <a:t>]);   </a:t>
            </a:r>
            <a:r>
              <a:rPr lang="fr-FR" dirty="0"/>
              <a:t>//</a:t>
            </a:r>
            <a:r>
              <a:rPr lang="fr-FR" sz="2400" dirty="0"/>
              <a:t> </a:t>
            </a:r>
            <a:r>
              <a:rPr lang="fr-FR" sz="2400" dirty="0" smtClean="0"/>
              <a:t>variables</a:t>
            </a:r>
            <a:endParaRPr lang="fr-FR" dirty="0" smtClean="0"/>
          </a:p>
          <a:p>
            <a:pPr lvl="1"/>
            <a:r>
              <a:rPr lang="fr-FR" dirty="0" err="1" smtClean="0"/>
              <a:t>session_destroy</a:t>
            </a:r>
            <a:r>
              <a:rPr lang="fr-FR" dirty="0" smtClean="0"/>
              <a:t>();   //</a:t>
            </a:r>
            <a:r>
              <a:rPr lang="fr-FR" sz="2400" dirty="0" smtClean="0"/>
              <a:t> seulement en fin de session</a:t>
            </a:r>
            <a:endParaRPr lang="fr-FR" dirty="0" smtClean="0"/>
          </a:p>
          <a:p>
            <a:endParaRPr lang="fr-FR" sz="1900" dirty="0"/>
          </a:p>
          <a:p>
            <a:r>
              <a:rPr lang="fr-FR" dirty="0" smtClean="0"/>
              <a:t>Cookies : variables conservées côté client</a:t>
            </a:r>
          </a:p>
          <a:p>
            <a:pPr lvl="1"/>
            <a:r>
              <a:rPr lang="fr-FR" dirty="0" err="1" smtClean="0"/>
              <a:t>setcookie</a:t>
            </a:r>
            <a:r>
              <a:rPr lang="fr-FR" dirty="0"/>
              <a:t>('nom', '</a:t>
            </a:r>
            <a:r>
              <a:rPr lang="fr-FR" dirty="0" err="1"/>
              <a:t>nomUtilisateur</a:t>
            </a:r>
            <a:r>
              <a:rPr lang="fr-FR" dirty="0"/>
              <a:t>', time()+3600*24)</a:t>
            </a:r>
            <a:r>
              <a:rPr lang="fr-FR" dirty="0" smtClean="0"/>
              <a:t>;</a:t>
            </a:r>
          </a:p>
          <a:p>
            <a:pPr lvl="1"/>
            <a:r>
              <a:rPr lang="fr-FR" dirty="0" err="1" smtClean="0"/>
              <a:t>echo</a:t>
            </a:r>
            <a:r>
              <a:rPr lang="fr-FR" dirty="0" smtClean="0"/>
              <a:t> </a:t>
            </a:r>
            <a:r>
              <a:rPr lang="fr-FR" dirty="0"/>
              <a:t>$_COOKIE['</a:t>
            </a:r>
            <a:r>
              <a:rPr lang="fr-FR" dirty="0" smtClean="0"/>
              <a:t>nom</a:t>
            </a:r>
            <a:r>
              <a:rPr lang="fr-FR" dirty="0"/>
              <a:t>'</a:t>
            </a:r>
            <a:r>
              <a:rPr lang="fr-FR" dirty="0" smtClean="0"/>
              <a:t>];</a:t>
            </a:r>
          </a:p>
          <a:p>
            <a:pPr lvl="1"/>
            <a:r>
              <a:rPr lang="fr-FR" dirty="0" err="1"/>
              <a:t>setcookie</a:t>
            </a:r>
            <a:r>
              <a:rPr lang="fr-FR" dirty="0"/>
              <a:t>('nom', '</a:t>
            </a:r>
            <a:r>
              <a:rPr lang="fr-FR" dirty="0" err="1"/>
              <a:t>nomUtilisateur</a:t>
            </a:r>
            <a:r>
              <a:rPr lang="fr-FR" dirty="0"/>
              <a:t>', time(</a:t>
            </a:r>
            <a:r>
              <a:rPr lang="fr-FR" dirty="0" smtClean="0"/>
              <a:t>)-3600);</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84</a:t>
            </a:fld>
            <a:endParaRPr lang="fr-BE"/>
          </a:p>
        </p:txBody>
      </p:sp>
    </p:spTree>
    <p:extLst>
      <p:ext uri="{BB962C8B-B14F-4D97-AF65-F5344CB8AC3E}">
        <p14:creationId xmlns:p14="http://schemas.microsoft.com/office/powerpoint/2010/main" val="1798639465"/>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85</a:t>
            </a:fld>
            <a:endParaRPr lang="fr-BE" dirty="0"/>
          </a:p>
        </p:txBody>
      </p:sp>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236" y="2708921"/>
            <a:ext cx="9232181" cy="4752527"/>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mtClean="0"/>
              <a:t>PHP : Sessions</a:t>
            </a:r>
            <a:endParaRPr lang="fr-FR" dirty="0"/>
          </a:p>
        </p:txBody>
      </p:sp>
      <p:sp>
        <p:nvSpPr>
          <p:cNvPr id="7" name="ZoneTexte 6"/>
          <p:cNvSpPr txBox="1"/>
          <p:nvPr/>
        </p:nvSpPr>
        <p:spPr>
          <a:xfrm>
            <a:off x="107504" y="908720"/>
            <a:ext cx="8424936" cy="1754326"/>
          </a:xfrm>
          <a:prstGeom prst="rect">
            <a:avLst/>
          </a:prstGeom>
          <a:noFill/>
        </p:spPr>
        <p:txBody>
          <a:bodyPr wrap="square" rtlCol="0">
            <a:spAutoFit/>
          </a:bodyPr>
          <a:lstStyle/>
          <a:p>
            <a:r>
              <a:rPr lang="fr-FR" dirty="0" smtClean="0">
                <a:solidFill>
                  <a:srgbClr val="FF0000"/>
                </a:solidFill>
              </a:rPr>
              <a:t>&lt;?</a:t>
            </a:r>
            <a:r>
              <a:rPr lang="fr-FR" dirty="0" err="1" smtClean="0">
                <a:solidFill>
                  <a:srgbClr val="FF0000"/>
                </a:solidFill>
              </a:rPr>
              <a:t>php</a:t>
            </a:r>
            <a:endParaRPr lang="fr-FR" dirty="0" smtClean="0">
              <a:solidFill>
                <a:srgbClr val="FF0000"/>
              </a:solidFill>
            </a:endParaRPr>
          </a:p>
          <a:p>
            <a:endParaRPr lang="fr-FR" dirty="0" smtClean="0">
              <a:solidFill>
                <a:srgbClr val="FF0000"/>
              </a:solidFill>
            </a:endParaRPr>
          </a:p>
          <a:p>
            <a:r>
              <a:rPr lang="fr-FR" dirty="0" smtClean="0">
                <a:solidFill>
                  <a:srgbClr val="FF0000"/>
                </a:solidFill>
              </a:rPr>
              <a:t>?&gt;</a:t>
            </a:r>
          </a:p>
          <a:p>
            <a:r>
              <a:rPr lang="fr-FR" dirty="0" smtClean="0"/>
              <a:t>&lt;html&gt;&lt;body&gt;</a:t>
            </a:r>
          </a:p>
          <a:p>
            <a:r>
              <a:rPr lang="fr-FR" dirty="0" err="1" smtClean="0"/>
              <a:t>PageWeb</a:t>
            </a:r>
            <a:endParaRPr lang="fr-FR" dirty="0" smtClean="0"/>
          </a:p>
          <a:p>
            <a:r>
              <a:rPr lang="fr-FR" dirty="0" smtClean="0"/>
              <a:t>&lt;/body&gt;&lt;/html&gt;</a:t>
            </a:r>
            <a:endParaRPr lang="fr-FR" dirty="0"/>
          </a:p>
        </p:txBody>
      </p:sp>
      <p:sp>
        <p:nvSpPr>
          <p:cNvPr id="8" name="Rectangle 7"/>
          <p:cNvSpPr/>
          <p:nvPr/>
        </p:nvSpPr>
        <p:spPr>
          <a:xfrm>
            <a:off x="0" y="299695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0" y="3429000"/>
            <a:ext cx="9144000" cy="18722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p:cNvSpPr/>
          <p:nvPr/>
        </p:nvSpPr>
        <p:spPr>
          <a:xfrm>
            <a:off x="0" y="5301208"/>
            <a:ext cx="1115616"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p:cNvSpPr txBox="1"/>
          <p:nvPr/>
        </p:nvSpPr>
        <p:spPr>
          <a:xfrm>
            <a:off x="6228184" y="1580599"/>
            <a:ext cx="2736304" cy="1200329"/>
          </a:xfrm>
          <a:prstGeom prst="rect">
            <a:avLst/>
          </a:prstGeom>
          <a:solidFill>
            <a:schemeClr val="tx2">
              <a:lumMod val="60000"/>
              <a:lumOff val="40000"/>
            </a:schemeClr>
          </a:solidFill>
        </p:spPr>
        <p:txBody>
          <a:bodyPr wrap="square" rtlCol="0">
            <a:spAutoFit/>
          </a:bodyPr>
          <a:lstStyle/>
          <a:p>
            <a:pPr algn="ctr"/>
            <a:r>
              <a:rPr lang="fr-FR" dirty="0" smtClean="0"/>
              <a:t>1 – On demande une page web classique sans session au serveur web sur « </a:t>
            </a:r>
            <a:r>
              <a:rPr lang="fr-FR" dirty="0" err="1" smtClean="0"/>
              <a:t>localhost</a:t>
            </a:r>
            <a:r>
              <a:rPr lang="fr-FR" dirty="0" smtClean="0"/>
              <a:t> » port « 8888 »</a:t>
            </a:r>
            <a:endParaRPr lang="fr-FR" dirty="0"/>
          </a:p>
        </p:txBody>
      </p:sp>
      <p:sp>
        <p:nvSpPr>
          <p:cNvPr id="13" name="ZoneTexte 12"/>
          <p:cNvSpPr txBox="1"/>
          <p:nvPr/>
        </p:nvSpPr>
        <p:spPr>
          <a:xfrm>
            <a:off x="6156176" y="5373216"/>
            <a:ext cx="2736304" cy="1477328"/>
          </a:xfrm>
          <a:prstGeom prst="rect">
            <a:avLst/>
          </a:prstGeom>
          <a:solidFill>
            <a:schemeClr val="tx2">
              <a:lumMod val="60000"/>
              <a:lumOff val="40000"/>
            </a:schemeClr>
          </a:solidFill>
        </p:spPr>
        <p:txBody>
          <a:bodyPr wrap="square" rtlCol="0">
            <a:spAutoFit/>
          </a:bodyPr>
          <a:lstStyle/>
          <a:p>
            <a:pPr algn="ctr"/>
            <a:r>
              <a:rPr lang="fr-FR" dirty="0" smtClean="0"/>
              <a:t>2 – Le serveur web répond normalement avec le code HTTP 200, puis avec diverses valeurs indiquant les plugins dont il dispose</a:t>
            </a:r>
            <a:endParaRPr lang="fr-FR" dirty="0"/>
          </a:p>
        </p:txBody>
      </p:sp>
      <p:sp>
        <p:nvSpPr>
          <p:cNvPr id="14" name="ZoneTexte 13"/>
          <p:cNvSpPr txBox="1"/>
          <p:nvPr/>
        </p:nvSpPr>
        <p:spPr>
          <a:xfrm>
            <a:off x="1331640" y="6023029"/>
            <a:ext cx="2736304" cy="646331"/>
          </a:xfrm>
          <a:prstGeom prst="rect">
            <a:avLst/>
          </a:prstGeom>
          <a:solidFill>
            <a:schemeClr val="tx2">
              <a:lumMod val="60000"/>
              <a:lumOff val="40000"/>
            </a:schemeClr>
          </a:solidFill>
        </p:spPr>
        <p:txBody>
          <a:bodyPr wrap="square" rtlCol="0">
            <a:spAutoFit/>
          </a:bodyPr>
          <a:lstStyle/>
          <a:p>
            <a:pPr algn="ctr"/>
            <a:r>
              <a:rPr lang="fr-FR" dirty="0" smtClean="0"/>
              <a:t>3 – Le serveur web envoie finalement la page web</a:t>
            </a:r>
            <a:endParaRPr lang="fr-FR" dirty="0"/>
          </a:p>
        </p:txBody>
      </p:sp>
    </p:spTree>
    <p:extLst>
      <p:ext uri="{BB962C8B-B14F-4D97-AF65-F5344CB8AC3E}">
        <p14:creationId xmlns:p14="http://schemas.microsoft.com/office/powerpoint/2010/main" val="4012506291"/>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60848"/>
            <a:ext cx="9144000" cy="5463823"/>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smtClean="0"/>
              <a:t>PHP : Sessions</a:t>
            </a:r>
            <a:endParaRPr lang="fr-FR" dirty="0"/>
          </a:p>
        </p:txBody>
      </p:sp>
      <p:sp>
        <p:nvSpPr>
          <p:cNvPr id="7" name="ZoneTexte 6"/>
          <p:cNvSpPr txBox="1"/>
          <p:nvPr/>
        </p:nvSpPr>
        <p:spPr>
          <a:xfrm>
            <a:off x="107504" y="908720"/>
            <a:ext cx="8424936" cy="1200329"/>
          </a:xfrm>
          <a:prstGeom prst="rect">
            <a:avLst/>
          </a:prstGeom>
          <a:noFill/>
        </p:spPr>
        <p:txBody>
          <a:bodyPr wrap="square" rtlCol="0">
            <a:spAutoFit/>
          </a:bodyPr>
          <a:lstStyle/>
          <a:p>
            <a:r>
              <a:rPr lang="fr-FR" dirty="0" smtClean="0">
                <a:solidFill>
                  <a:srgbClr val="FF0000"/>
                </a:solidFill>
              </a:rPr>
              <a:t>&lt;?</a:t>
            </a:r>
            <a:r>
              <a:rPr lang="fr-FR" dirty="0" err="1" smtClean="0">
                <a:solidFill>
                  <a:srgbClr val="FF0000"/>
                </a:solidFill>
              </a:rPr>
              <a:t>php</a:t>
            </a:r>
            <a:endParaRPr lang="fr-FR" dirty="0" smtClean="0">
              <a:solidFill>
                <a:srgbClr val="FF0000"/>
              </a:solidFill>
            </a:endParaRPr>
          </a:p>
          <a:p>
            <a:r>
              <a:rPr lang="fr-FR" dirty="0">
                <a:solidFill>
                  <a:srgbClr val="FF0000"/>
                </a:solidFill>
              </a:rPr>
              <a:t> </a:t>
            </a:r>
            <a:r>
              <a:rPr lang="fr-FR" dirty="0" smtClean="0">
                <a:solidFill>
                  <a:srgbClr val="FF0000"/>
                </a:solidFill>
              </a:rPr>
              <a:t> </a:t>
            </a:r>
            <a:r>
              <a:rPr lang="fr-FR" b="1" dirty="0" err="1" smtClean="0">
                <a:solidFill>
                  <a:srgbClr val="FF0000"/>
                </a:solidFill>
              </a:rPr>
              <a:t>session_start</a:t>
            </a:r>
            <a:r>
              <a:rPr lang="fr-FR" b="1" dirty="0" smtClean="0">
                <a:solidFill>
                  <a:srgbClr val="FF0000"/>
                </a:solidFill>
              </a:rPr>
              <a:t>();</a:t>
            </a:r>
          </a:p>
          <a:p>
            <a:r>
              <a:rPr lang="fr-FR" dirty="0" smtClean="0">
                <a:solidFill>
                  <a:srgbClr val="FF0000"/>
                </a:solidFill>
              </a:rPr>
              <a:t>?&gt;</a:t>
            </a:r>
          </a:p>
          <a:p>
            <a:r>
              <a:rPr lang="fr-FR" dirty="0" smtClean="0"/>
              <a:t>&lt;html&gt;&lt;body&gt; </a:t>
            </a:r>
            <a:r>
              <a:rPr lang="fr-FR" dirty="0" err="1" smtClean="0"/>
              <a:t>PageWeb</a:t>
            </a:r>
            <a:r>
              <a:rPr lang="fr-FR" dirty="0" smtClean="0"/>
              <a:t> &lt;/body&gt;&lt;/html&gt;</a:t>
            </a:r>
            <a:endParaRPr lang="fr-FR" dirty="0"/>
          </a:p>
        </p:txBody>
      </p:sp>
      <p:sp>
        <p:nvSpPr>
          <p:cNvPr id="5" name="Rectangle 4"/>
          <p:cNvSpPr/>
          <p:nvPr/>
        </p:nvSpPr>
        <p:spPr>
          <a:xfrm>
            <a:off x="0" y="227687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0" y="4005064"/>
            <a:ext cx="6516216" cy="4680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p:cNvSpPr/>
          <p:nvPr/>
        </p:nvSpPr>
        <p:spPr>
          <a:xfrm>
            <a:off x="0" y="5725704"/>
            <a:ext cx="1115616" cy="10876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228184" y="860519"/>
            <a:ext cx="2736304" cy="1200329"/>
          </a:xfrm>
          <a:prstGeom prst="rect">
            <a:avLst/>
          </a:prstGeom>
          <a:solidFill>
            <a:schemeClr val="tx2">
              <a:lumMod val="60000"/>
              <a:lumOff val="40000"/>
            </a:schemeClr>
          </a:solidFill>
        </p:spPr>
        <p:txBody>
          <a:bodyPr wrap="square" rtlCol="0">
            <a:spAutoFit/>
          </a:bodyPr>
          <a:lstStyle/>
          <a:p>
            <a:pPr algn="ctr"/>
            <a:r>
              <a:rPr lang="fr-FR" dirty="0" smtClean="0"/>
              <a:t>1 – On demande une page web contenant une session au serveur web sur « </a:t>
            </a:r>
            <a:r>
              <a:rPr lang="fr-FR" dirty="0" err="1" smtClean="0"/>
              <a:t>localhost</a:t>
            </a:r>
            <a:r>
              <a:rPr lang="fr-FR" dirty="0" smtClean="0"/>
              <a:t> » port « 8888 »</a:t>
            </a:r>
            <a:endParaRPr lang="fr-FR" dirty="0"/>
          </a:p>
        </p:txBody>
      </p:sp>
      <p:sp>
        <p:nvSpPr>
          <p:cNvPr id="11" name="ZoneTexte 10"/>
          <p:cNvSpPr txBox="1"/>
          <p:nvPr/>
        </p:nvSpPr>
        <p:spPr>
          <a:xfrm>
            <a:off x="5436096" y="4710043"/>
            <a:ext cx="3600400" cy="1754326"/>
          </a:xfrm>
          <a:prstGeom prst="rect">
            <a:avLst/>
          </a:prstGeom>
          <a:solidFill>
            <a:schemeClr val="tx2">
              <a:lumMod val="60000"/>
              <a:lumOff val="40000"/>
            </a:schemeClr>
          </a:solidFill>
        </p:spPr>
        <p:txBody>
          <a:bodyPr wrap="square" rtlCol="0">
            <a:spAutoFit/>
          </a:bodyPr>
          <a:lstStyle/>
          <a:p>
            <a:pPr algn="ctr"/>
            <a:r>
              <a:rPr lang="fr-FR" dirty="0" smtClean="0"/>
              <a:t>2 – Le serveur web répond avec le code HTTP 200, puis il envoie le numéro de session PHP (un ID unique). Cet ID sera renvoyé par le navigateur avec chaque requête pour identifier le client côté serveur</a:t>
            </a:r>
            <a:endParaRPr lang="fr-FR" dirty="0"/>
          </a:p>
        </p:txBody>
      </p:sp>
      <p:sp>
        <p:nvSpPr>
          <p:cNvPr id="12" name="ZoneTexte 11"/>
          <p:cNvSpPr txBox="1"/>
          <p:nvPr/>
        </p:nvSpPr>
        <p:spPr>
          <a:xfrm>
            <a:off x="1331640" y="6023029"/>
            <a:ext cx="2736304" cy="646331"/>
          </a:xfrm>
          <a:prstGeom prst="rect">
            <a:avLst/>
          </a:prstGeom>
          <a:solidFill>
            <a:schemeClr val="tx2">
              <a:lumMod val="60000"/>
              <a:lumOff val="40000"/>
            </a:schemeClr>
          </a:solidFill>
        </p:spPr>
        <p:txBody>
          <a:bodyPr wrap="square" rtlCol="0">
            <a:spAutoFit/>
          </a:bodyPr>
          <a:lstStyle/>
          <a:p>
            <a:pPr algn="ctr"/>
            <a:r>
              <a:rPr lang="fr-FR" dirty="0" smtClean="0"/>
              <a:t>3 – Le serveur web envoie finalement la page web</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86</a:t>
            </a:fld>
            <a:endParaRPr lang="fr-BE"/>
          </a:p>
        </p:txBody>
      </p:sp>
    </p:spTree>
    <p:extLst>
      <p:ext uri="{BB962C8B-B14F-4D97-AF65-F5344CB8AC3E}">
        <p14:creationId xmlns:p14="http://schemas.microsoft.com/office/powerpoint/2010/main" val="3374511624"/>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069633"/>
            <a:ext cx="9164683" cy="5823863"/>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smtClean="0"/>
              <a:t>PHP : Cookies</a:t>
            </a:r>
            <a:endParaRPr lang="fr-FR" dirty="0"/>
          </a:p>
        </p:txBody>
      </p:sp>
      <p:sp>
        <p:nvSpPr>
          <p:cNvPr id="7" name="ZoneTexte 6"/>
          <p:cNvSpPr txBox="1"/>
          <p:nvPr/>
        </p:nvSpPr>
        <p:spPr>
          <a:xfrm>
            <a:off x="107504" y="908720"/>
            <a:ext cx="8424936" cy="1200329"/>
          </a:xfrm>
          <a:prstGeom prst="rect">
            <a:avLst/>
          </a:prstGeom>
          <a:noFill/>
        </p:spPr>
        <p:txBody>
          <a:bodyPr wrap="square" rtlCol="0">
            <a:spAutoFit/>
          </a:bodyPr>
          <a:lstStyle/>
          <a:p>
            <a:r>
              <a:rPr lang="fr-FR" dirty="0" smtClean="0">
                <a:solidFill>
                  <a:srgbClr val="FF0000"/>
                </a:solidFill>
              </a:rPr>
              <a:t>&lt;?</a:t>
            </a:r>
            <a:r>
              <a:rPr lang="fr-FR" dirty="0" err="1" smtClean="0">
                <a:solidFill>
                  <a:srgbClr val="FF0000"/>
                </a:solidFill>
              </a:rPr>
              <a:t>php</a:t>
            </a:r>
            <a:endParaRPr lang="fr-FR" dirty="0" smtClean="0">
              <a:solidFill>
                <a:srgbClr val="FF0000"/>
              </a:solidFill>
            </a:endParaRPr>
          </a:p>
          <a:p>
            <a:r>
              <a:rPr lang="fr-FR" dirty="0">
                <a:solidFill>
                  <a:srgbClr val="FF0000"/>
                </a:solidFill>
              </a:rPr>
              <a:t> </a:t>
            </a:r>
            <a:r>
              <a:rPr lang="fr-FR" dirty="0" smtClean="0">
                <a:solidFill>
                  <a:srgbClr val="FF0000"/>
                </a:solidFill>
              </a:rPr>
              <a:t> </a:t>
            </a:r>
            <a:r>
              <a:rPr lang="fr-FR" b="1" dirty="0" err="1" smtClean="0">
                <a:solidFill>
                  <a:srgbClr val="FF0000"/>
                </a:solidFill>
              </a:rPr>
              <a:t>session_start</a:t>
            </a:r>
            <a:r>
              <a:rPr lang="fr-FR" b="1" dirty="0" smtClean="0">
                <a:solidFill>
                  <a:srgbClr val="FF0000"/>
                </a:solidFill>
              </a:rPr>
              <a:t>();</a:t>
            </a:r>
            <a:br>
              <a:rPr lang="fr-FR" b="1" dirty="0" smtClean="0">
                <a:solidFill>
                  <a:srgbClr val="FF0000"/>
                </a:solidFill>
              </a:rPr>
            </a:br>
            <a:r>
              <a:rPr lang="fr-FR" b="1" dirty="0" smtClean="0">
                <a:solidFill>
                  <a:srgbClr val="FF0000"/>
                </a:solidFill>
              </a:rPr>
              <a:t>  </a:t>
            </a:r>
            <a:r>
              <a:rPr lang="fr-FR" b="1" dirty="0" err="1" smtClean="0">
                <a:solidFill>
                  <a:srgbClr val="FF0000"/>
                </a:solidFill>
              </a:rPr>
              <a:t>setcookie</a:t>
            </a:r>
            <a:r>
              <a:rPr lang="fr-FR" b="1" dirty="0">
                <a:solidFill>
                  <a:srgbClr val="FF0000"/>
                </a:solidFill>
              </a:rPr>
              <a:t>('nom', '</a:t>
            </a:r>
            <a:r>
              <a:rPr lang="fr-FR" b="1" dirty="0" err="1">
                <a:solidFill>
                  <a:srgbClr val="FF0000"/>
                </a:solidFill>
              </a:rPr>
              <a:t>nomUtilisateur</a:t>
            </a:r>
            <a:r>
              <a:rPr lang="fr-FR" b="1" dirty="0">
                <a:solidFill>
                  <a:srgbClr val="FF0000"/>
                </a:solidFill>
              </a:rPr>
              <a:t>', time()+3600*24);</a:t>
            </a:r>
            <a:endParaRPr lang="fr-FR" b="1" dirty="0" smtClean="0">
              <a:solidFill>
                <a:srgbClr val="FF0000"/>
              </a:solidFill>
            </a:endParaRPr>
          </a:p>
          <a:p>
            <a:r>
              <a:rPr lang="fr-FR" dirty="0" smtClean="0">
                <a:solidFill>
                  <a:srgbClr val="FF0000"/>
                </a:solidFill>
              </a:rPr>
              <a:t>?&gt;</a:t>
            </a:r>
          </a:p>
        </p:txBody>
      </p:sp>
      <p:sp>
        <p:nvSpPr>
          <p:cNvPr id="5" name="Rectangle 4"/>
          <p:cNvSpPr/>
          <p:nvPr/>
        </p:nvSpPr>
        <p:spPr>
          <a:xfrm>
            <a:off x="0" y="227687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0" y="4005063"/>
            <a:ext cx="9144000" cy="7049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5868144" y="1065510"/>
            <a:ext cx="3096344" cy="923330"/>
          </a:xfrm>
          <a:prstGeom prst="rect">
            <a:avLst/>
          </a:prstGeom>
          <a:solidFill>
            <a:schemeClr val="tx2">
              <a:lumMod val="60000"/>
              <a:lumOff val="40000"/>
            </a:schemeClr>
          </a:solidFill>
        </p:spPr>
        <p:txBody>
          <a:bodyPr wrap="square" rtlCol="0">
            <a:spAutoFit/>
          </a:bodyPr>
          <a:lstStyle/>
          <a:p>
            <a:pPr algn="ctr"/>
            <a:r>
              <a:rPr lang="fr-FR" dirty="0" smtClean="0"/>
              <a:t>1 – On demande une page web contenant une session et un cookie avec une variable</a:t>
            </a:r>
            <a:endParaRPr lang="fr-FR" dirty="0"/>
          </a:p>
        </p:txBody>
      </p:sp>
      <p:sp>
        <p:nvSpPr>
          <p:cNvPr id="11" name="ZoneTexte 10"/>
          <p:cNvSpPr txBox="1"/>
          <p:nvPr/>
        </p:nvSpPr>
        <p:spPr>
          <a:xfrm>
            <a:off x="4932040" y="4843026"/>
            <a:ext cx="3960440" cy="1477328"/>
          </a:xfrm>
          <a:prstGeom prst="rect">
            <a:avLst/>
          </a:prstGeom>
          <a:solidFill>
            <a:schemeClr val="tx2">
              <a:lumMod val="60000"/>
              <a:lumOff val="40000"/>
            </a:schemeClr>
          </a:solidFill>
        </p:spPr>
        <p:txBody>
          <a:bodyPr wrap="square" rtlCol="0">
            <a:spAutoFit/>
          </a:bodyPr>
          <a:lstStyle/>
          <a:p>
            <a:pPr algn="ctr"/>
            <a:r>
              <a:rPr lang="fr-FR" dirty="0" smtClean="0"/>
              <a:t>2 – Le serveur web répond avec le code HTTP 200, puis il envoie le numéro de session PHP, et la variable « nom » contenant la valeur « </a:t>
            </a:r>
            <a:r>
              <a:rPr lang="fr-FR" dirty="0" err="1" smtClean="0"/>
              <a:t>nomUtilisateur</a:t>
            </a:r>
            <a:r>
              <a:rPr lang="fr-FR" dirty="0" smtClean="0"/>
              <a:t> »… chacun dans un cookie</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87</a:t>
            </a:fld>
            <a:endParaRPr lang="fr-BE"/>
          </a:p>
        </p:txBody>
      </p:sp>
    </p:spTree>
    <p:extLst>
      <p:ext uri="{BB962C8B-B14F-4D97-AF65-F5344CB8AC3E}">
        <p14:creationId xmlns:p14="http://schemas.microsoft.com/office/powerpoint/2010/main" val="60954552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2132856"/>
            <a:ext cx="9164683" cy="4930427"/>
          </a:xfrm>
        </p:spPr>
      </p:pic>
      <p:sp>
        <p:nvSpPr>
          <p:cNvPr id="6" name="Titre 1"/>
          <p:cNvSpPr txBox="1">
            <a:spLocks/>
          </p:cNvSpPr>
          <p:nvPr/>
        </p:nvSpPr>
        <p:spPr>
          <a:xfrm>
            <a:off x="457200" y="-18256"/>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smtClean="0"/>
              <a:t>PHP : Cookies</a:t>
            </a:r>
            <a:endParaRPr lang="fr-FR" dirty="0"/>
          </a:p>
        </p:txBody>
      </p:sp>
      <p:sp>
        <p:nvSpPr>
          <p:cNvPr id="7" name="ZoneTexte 6"/>
          <p:cNvSpPr txBox="1"/>
          <p:nvPr/>
        </p:nvSpPr>
        <p:spPr>
          <a:xfrm>
            <a:off x="107504" y="404664"/>
            <a:ext cx="8424936" cy="1754326"/>
          </a:xfrm>
          <a:prstGeom prst="rect">
            <a:avLst/>
          </a:prstGeom>
          <a:noFill/>
        </p:spPr>
        <p:txBody>
          <a:bodyPr wrap="square" rtlCol="0">
            <a:spAutoFit/>
          </a:bodyPr>
          <a:lstStyle/>
          <a:p>
            <a:r>
              <a:rPr lang="fr-FR" dirty="0" smtClean="0">
                <a:solidFill>
                  <a:srgbClr val="FF0000"/>
                </a:solidFill>
              </a:rPr>
              <a:t>&lt;?</a:t>
            </a:r>
            <a:r>
              <a:rPr lang="fr-FR" dirty="0" err="1" smtClean="0">
                <a:solidFill>
                  <a:srgbClr val="FF0000"/>
                </a:solidFill>
              </a:rPr>
              <a:t>php</a:t>
            </a:r>
            <a:endParaRPr lang="fr-FR" dirty="0" smtClean="0">
              <a:solidFill>
                <a:srgbClr val="FF0000"/>
              </a:solidFill>
            </a:endParaRPr>
          </a:p>
          <a:p>
            <a:r>
              <a:rPr lang="fr-FR" dirty="0">
                <a:solidFill>
                  <a:srgbClr val="FF0000"/>
                </a:solidFill>
              </a:rPr>
              <a:t> </a:t>
            </a:r>
            <a:r>
              <a:rPr lang="fr-FR" dirty="0" smtClean="0">
                <a:solidFill>
                  <a:srgbClr val="FF0000"/>
                </a:solidFill>
              </a:rPr>
              <a:t> </a:t>
            </a:r>
            <a:r>
              <a:rPr lang="fr-FR" b="1" dirty="0" err="1" smtClean="0">
                <a:solidFill>
                  <a:srgbClr val="FF0000"/>
                </a:solidFill>
              </a:rPr>
              <a:t>session_start</a:t>
            </a:r>
            <a:r>
              <a:rPr lang="fr-FR" b="1" dirty="0" smtClean="0">
                <a:solidFill>
                  <a:srgbClr val="FF0000"/>
                </a:solidFill>
              </a:rPr>
              <a:t>();</a:t>
            </a:r>
            <a:endParaRPr lang="fr-FR" b="1" dirty="0">
              <a:solidFill>
                <a:srgbClr val="FF0000"/>
              </a:solidFill>
            </a:endParaRPr>
          </a:p>
          <a:p>
            <a:r>
              <a:rPr lang="fr-FR" b="1" dirty="0" smtClean="0">
                <a:solidFill>
                  <a:srgbClr val="FF0000"/>
                </a:solidFill>
              </a:rPr>
              <a:t>  </a:t>
            </a:r>
            <a:r>
              <a:rPr lang="en-US" b="1" dirty="0" err="1" smtClean="0">
                <a:solidFill>
                  <a:srgbClr val="FF0000"/>
                </a:solidFill>
              </a:rPr>
              <a:t>setcookie</a:t>
            </a:r>
            <a:r>
              <a:rPr lang="en-US" b="1" dirty="0">
                <a:solidFill>
                  <a:srgbClr val="FF0000"/>
                </a:solidFill>
              </a:rPr>
              <a:t>("cookie[three]", "</a:t>
            </a:r>
            <a:r>
              <a:rPr lang="en-US" b="1" dirty="0" err="1">
                <a:solidFill>
                  <a:srgbClr val="FF0000"/>
                </a:solidFill>
              </a:rPr>
              <a:t>cookiethree</a:t>
            </a:r>
            <a:r>
              <a:rPr lang="en-US" b="1" dirty="0">
                <a:solidFill>
                  <a:srgbClr val="FF0000"/>
                </a:solidFill>
              </a:rPr>
              <a:t>", time()+3600*1);</a:t>
            </a:r>
          </a:p>
          <a:p>
            <a:r>
              <a:rPr lang="en-US" b="1" dirty="0">
                <a:solidFill>
                  <a:srgbClr val="FF0000"/>
                </a:solidFill>
              </a:rPr>
              <a:t>  </a:t>
            </a:r>
            <a:r>
              <a:rPr lang="en-US" b="1" dirty="0" err="1">
                <a:solidFill>
                  <a:srgbClr val="FF0000"/>
                </a:solidFill>
              </a:rPr>
              <a:t>setcookie</a:t>
            </a:r>
            <a:r>
              <a:rPr lang="en-US" b="1" dirty="0">
                <a:solidFill>
                  <a:srgbClr val="FF0000"/>
                </a:solidFill>
              </a:rPr>
              <a:t>("cookie[two]", "</a:t>
            </a:r>
            <a:r>
              <a:rPr lang="en-US" b="1" dirty="0" err="1">
                <a:solidFill>
                  <a:srgbClr val="FF0000"/>
                </a:solidFill>
              </a:rPr>
              <a:t>cookietwo</a:t>
            </a:r>
            <a:r>
              <a:rPr lang="en-US" b="1" dirty="0">
                <a:solidFill>
                  <a:srgbClr val="FF0000"/>
                </a:solidFill>
              </a:rPr>
              <a:t>", time()+3600*1);</a:t>
            </a:r>
          </a:p>
          <a:p>
            <a:r>
              <a:rPr lang="en-US" b="1" dirty="0">
                <a:solidFill>
                  <a:srgbClr val="FF0000"/>
                </a:solidFill>
              </a:rPr>
              <a:t>  </a:t>
            </a:r>
            <a:r>
              <a:rPr lang="en-US" b="1" dirty="0" err="1">
                <a:solidFill>
                  <a:srgbClr val="FF0000"/>
                </a:solidFill>
              </a:rPr>
              <a:t>setcookie</a:t>
            </a:r>
            <a:r>
              <a:rPr lang="en-US" b="1" dirty="0">
                <a:solidFill>
                  <a:srgbClr val="FF0000"/>
                </a:solidFill>
              </a:rPr>
              <a:t>("cookie[one]", "</a:t>
            </a:r>
            <a:r>
              <a:rPr lang="en-US" b="1" dirty="0" err="1">
                <a:solidFill>
                  <a:srgbClr val="FF0000"/>
                </a:solidFill>
              </a:rPr>
              <a:t>cookieone</a:t>
            </a:r>
            <a:r>
              <a:rPr lang="en-US" b="1" dirty="0">
                <a:solidFill>
                  <a:srgbClr val="FF0000"/>
                </a:solidFill>
              </a:rPr>
              <a:t>", time()+3600*1);</a:t>
            </a:r>
            <a:endParaRPr lang="fr-FR" b="1" dirty="0" smtClean="0">
              <a:solidFill>
                <a:srgbClr val="FF0000"/>
              </a:solidFill>
            </a:endParaRPr>
          </a:p>
          <a:p>
            <a:r>
              <a:rPr lang="fr-FR" dirty="0" smtClean="0">
                <a:solidFill>
                  <a:srgbClr val="FF0000"/>
                </a:solidFill>
              </a:rPr>
              <a:t>?&gt;</a:t>
            </a:r>
            <a:endParaRPr lang="fr-FR" dirty="0"/>
          </a:p>
        </p:txBody>
      </p:sp>
      <p:sp>
        <p:nvSpPr>
          <p:cNvPr id="5" name="Rectangle 4"/>
          <p:cNvSpPr/>
          <p:nvPr/>
        </p:nvSpPr>
        <p:spPr>
          <a:xfrm>
            <a:off x="0" y="2276872"/>
            <a:ext cx="9144000" cy="4320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0" y="3573016"/>
            <a:ext cx="9144000" cy="7920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p:cNvSpPr txBox="1"/>
          <p:nvPr/>
        </p:nvSpPr>
        <p:spPr>
          <a:xfrm>
            <a:off x="6228184" y="1137518"/>
            <a:ext cx="2736304" cy="923330"/>
          </a:xfrm>
          <a:prstGeom prst="rect">
            <a:avLst/>
          </a:prstGeom>
          <a:solidFill>
            <a:schemeClr val="tx2">
              <a:lumMod val="60000"/>
              <a:lumOff val="40000"/>
            </a:schemeClr>
          </a:solidFill>
        </p:spPr>
        <p:txBody>
          <a:bodyPr wrap="square" rtlCol="0">
            <a:spAutoFit/>
          </a:bodyPr>
          <a:lstStyle/>
          <a:p>
            <a:pPr algn="ctr"/>
            <a:r>
              <a:rPr lang="fr-FR" dirty="0" smtClean="0"/>
              <a:t>1 – On demande une page web contenant une session et trois cookies</a:t>
            </a:r>
            <a:endParaRPr lang="fr-FR" dirty="0"/>
          </a:p>
        </p:txBody>
      </p:sp>
      <p:sp>
        <p:nvSpPr>
          <p:cNvPr id="11" name="ZoneTexte 10"/>
          <p:cNvSpPr txBox="1"/>
          <p:nvPr/>
        </p:nvSpPr>
        <p:spPr>
          <a:xfrm>
            <a:off x="5292080" y="4581128"/>
            <a:ext cx="3600400" cy="1200329"/>
          </a:xfrm>
          <a:prstGeom prst="rect">
            <a:avLst/>
          </a:prstGeom>
          <a:solidFill>
            <a:schemeClr val="tx2">
              <a:lumMod val="60000"/>
              <a:lumOff val="40000"/>
            </a:schemeClr>
          </a:solidFill>
        </p:spPr>
        <p:txBody>
          <a:bodyPr wrap="square" rtlCol="0">
            <a:spAutoFit/>
          </a:bodyPr>
          <a:lstStyle/>
          <a:p>
            <a:pPr algn="ctr"/>
            <a:r>
              <a:rPr lang="fr-FR" dirty="0" smtClean="0"/>
              <a:t>2 – Le serveur web répond avec le code HTTP 200, puis il envoie des cookies contenant les 3 variables et le numéro de session PHP</a:t>
            </a:r>
            <a:endParaRPr lang="fr-FR" dirty="0"/>
          </a:p>
        </p:txBody>
      </p:sp>
      <p:sp>
        <p:nvSpPr>
          <p:cNvPr id="2" name="Espace réservé du numéro de diapositive 1"/>
          <p:cNvSpPr>
            <a:spLocks noGrp="1"/>
          </p:cNvSpPr>
          <p:nvPr>
            <p:ph type="sldNum" sz="quarter" idx="12"/>
          </p:nvPr>
        </p:nvSpPr>
        <p:spPr/>
        <p:txBody>
          <a:bodyPr/>
          <a:lstStyle/>
          <a:p>
            <a:fld id="{CF4668DC-857F-487D-BFFA-8C0CA5037977}" type="slidenum">
              <a:rPr lang="fr-BE" smtClean="0"/>
              <a:t>88</a:t>
            </a:fld>
            <a:endParaRPr lang="fr-BE"/>
          </a:p>
        </p:txBody>
      </p:sp>
    </p:spTree>
    <p:extLst>
      <p:ext uri="{BB962C8B-B14F-4D97-AF65-F5344CB8AC3E}">
        <p14:creationId xmlns:p14="http://schemas.microsoft.com/office/powerpoint/2010/main" val="529531930"/>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89</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6"/>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9" name="Connecteur droit 8"/>
          <p:cNvCxnSpPr/>
          <p:nvPr/>
        </p:nvCxnSpPr>
        <p:spPr>
          <a:xfrm>
            <a:off x="251520" y="4437112"/>
            <a:ext cx="23042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99837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80112" y="1700808"/>
            <a:ext cx="1008112" cy="1008112"/>
          </a:xfrm>
          <a:prstGeom prst="rect">
            <a:avLst/>
          </a:prstGeom>
          <a:blipFill dpi="0" rotWithShape="1">
            <a:blip r:embed="rId3">
              <a:alphaModFix amt="5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fontScale="90000"/>
          </a:bodyPr>
          <a:lstStyle/>
          <a:p>
            <a:r>
              <a:rPr lang="fr-FR" dirty="0" smtClean="0"/>
              <a:t>Architecture générale d’un site web</a:t>
            </a:r>
            <a:endParaRPr lang="fr-FR" dirty="0"/>
          </a:p>
        </p:txBody>
      </p:sp>
      <p:pic>
        <p:nvPicPr>
          <p:cNvPr id="6" name="Image 5" descr="computer.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1003" y="2276872"/>
            <a:ext cx="1080120" cy="1080120"/>
          </a:xfrm>
          <a:prstGeom prst="rect">
            <a:avLst/>
          </a:prstGeom>
        </p:spPr>
      </p:pic>
      <p:cxnSp>
        <p:nvCxnSpPr>
          <p:cNvPr id="11" name="Connecteur droit avec flèche 10"/>
          <p:cNvCxnSpPr>
            <a:stCxn id="6" idx="3"/>
            <a:endCxn id="9" idx="1"/>
          </p:cNvCxnSpPr>
          <p:nvPr/>
        </p:nvCxnSpPr>
        <p:spPr>
          <a:xfrm>
            <a:off x="2881123" y="2816932"/>
            <a:ext cx="223224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5" name="Accolade ouvrante 4"/>
          <p:cNvSpPr/>
          <p:nvPr/>
        </p:nvSpPr>
        <p:spPr>
          <a:xfrm rot="16200000">
            <a:off x="3275856" y="3717031"/>
            <a:ext cx="432050" cy="388843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8" name="ZoneTexte 7"/>
          <p:cNvSpPr txBox="1"/>
          <p:nvPr/>
        </p:nvSpPr>
        <p:spPr>
          <a:xfrm>
            <a:off x="1691680" y="3501008"/>
            <a:ext cx="1296144" cy="369332"/>
          </a:xfrm>
          <a:prstGeom prst="rect">
            <a:avLst/>
          </a:prstGeom>
          <a:noFill/>
        </p:spPr>
        <p:txBody>
          <a:bodyPr wrap="square" rtlCol="0">
            <a:spAutoFit/>
          </a:bodyPr>
          <a:lstStyle/>
          <a:p>
            <a:pPr algn="ctr"/>
            <a:r>
              <a:rPr lang="fr-FR" dirty="0" smtClean="0"/>
              <a:t>Navigateur</a:t>
            </a:r>
          </a:p>
        </p:txBody>
      </p:sp>
      <p:sp>
        <p:nvSpPr>
          <p:cNvPr id="15" name="ZoneTexte 14"/>
          <p:cNvSpPr txBox="1"/>
          <p:nvPr/>
        </p:nvSpPr>
        <p:spPr>
          <a:xfrm>
            <a:off x="4942587" y="3501008"/>
            <a:ext cx="1861661" cy="646331"/>
          </a:xfrm>
          <a:prstGeom prst="rect">
            <a:avLst/>
          </a:prstGeom>
          <a:noFill/>
        </p:spPr>
        <p:txBody>
          <a:bodyPr wrap="square" rtlCol="0">
            <a:spAutoFit/>
          </a:bodyPr>
          <a:lstStyle/>
          <a:p>
            <a:pPr algn="ctr"/>
            <a:r>
              <a:rPr lang="fr-FR" dirty="0" smtClean="0"/>
              <a:t>Serveur Web &amp; Base de Données</a:t>
            </a:r>
          </a:p>
        </p:txBody>
      </p:sp>
      <p:sp>
        <p:nvSpPr>
          <p:cNvPr id="12" name="ZoneTexte 11"/>
          <p:cNvSpPr txBox="1"/>
          <p:nvPr/>
        </p:nvSpPr>
        <p:spPr>
          <a:xfrm>
            <a:off x="2477039" y="6011997"/>
            <a:ext cx="1302873" cy="369332"/>
          </a:xfrm>
          <a:prstGeom prst="rect">
            <a:avLst/>
          </a:prstGeom>
          <a:noFill/>
        </p:spPr>
        <p:txBody>
          <a:bodyPr wrap="none" rtlCol="0">
            <a:spAutoFit/>
          </a:bodyPr>
          <a:lstStyle/>
          <a:p>
            <a:r>
              <a:rPr lang="fr-FR" dirty="0" smtClean="0"/>
              <a:t>Front Office</a:t>
            </a:r>
            <a:endParaRPr lang="fr-FR" dirty="0"/>
          </a:p>
        </p:txBody>
      </p:sp>
      <p:sp>
        <p:nvSpPr>
          <p:cNvPr id="18" name="Accolade ouvrante 17"/>
          <p:cNvSpPr/>
          <p:nvPr/>
        </p:nvSpPr>
        <p:spPr>
          <a:xfrm rot="16200000">
            <a:off x="6516215" y="4437113"/>
            <a:ext cx="432049" cy="244827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19" name="ZoneTexte 18"/>
          <p:cNvSpPr txBox="1"/>
          <p:nvPr/>
        </p:nvSpPr>
        <p:spPr>
          <a:xfrm>
            <a:off x="6084168" y="6021289"/>
            <a:ext cx="1234683" cy="369332"/>
          </a:xfrm>
          <a:prstGeom prst="rect">
            <a:avLst/>
          </a:prstGeom>
          <a:noFill/>
        </p:spPr>
        <p:txBody>
          <a:bodyPr wrap="none" rtlCol="0">
            <a:spAutoFit/>
          </a:bodyPr>
          <a:lstStyle/>
          <a:p>
            <a:r>
              <a:rPr lang="fr-FR" dirty="0" smtClean="0"/>
              <a:t>Back Office</a:t>
            </a:r>
            <a:endParaRPr lang="fr-FR" dirty="0"/>
          </a:p>
        </p:txBody>
      </p:sp>
      <p:pic>
        <p:nvPicPr>
          <p:cNvPr id="13" name="Image 12" descr="firefox.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59632" y="3933056"/>
            <a:ext cx="720080" cy="720080"/>
          </a:xfrm>
          <a:prstGeom prst="rect">
            <a:avLst/>
          </a:prstGeom>
        </p:spPr>
      </p:pic>
      <p:pic>
        <p:nvPicPr>
          <p:cNvPr id="17" name="Image 16" descr="edge.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79712" y="3933056"/>
            <a:ext cx="720080" cy="720080"/>
          </a:xfrm>
          <a:prstGeom prst="rect">
            <a:avLst/>
          </a:prstGeom>
        </p:spPr>
      </p:pic>
      <p:pic>
        <p:nvPicPr>
          <p:cNvPr id="21" name="Image 20" descr="chrome.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1800" y="3933056"/>
            <a:ext cx="747464" cy="747464"/>
          </a:xfrm>
          <a:prstGeom prst="rect">
            <a:avLst/>
          </a:prstGeom>
        </p:spPr>
      </p:pic>
      <p:pic>
        <p:nvPicPr>
          <p:cNvPr id="26" name="Image 25" descr="MySQL.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87283" y="4149080"/>
            <a:ext cx="1253069" cy="648072"/>
          </a:xfrm>
          <a:prstGeom prst="rect">
            <a:avLst/>
          </a:prstGeom>
        </p:spPr>
      </p:pic>
      <p:pic>
        <p:nvPicPr>
          <p:cNvPr id="30" name="Image 29" descr="server1.png"/>
          <p:cNvPicPr>
            <a:picLocks noChangeAspect="1"/>
          </p:cNvPicPr>
          <p:nvPr/>
        </p:nvPicPr>
        <p:blipFill>
          <a:blip r:embed="rId9" cstate="print">
            <a:alphaModFix amt="50000"/>
            <a:extLst>
              <a:ext uri="{28A0092B-C50C-407E-A947-70E740481C1C}">
                <a14:useLocalDpi xmlns:a14="http://schemas.microsoft.com/office/drawing/2010/main" val="0"/>
              </a:ext>
            </a:extLst>
          </a:blip>
          <a:stretch>
            <a:fillRect/>
          </a:stretch>
        </p:blipFill>
        <p:spPr>
          <a:xfrm>
            <a:off x="5652120" y="2420888"/>
            <a:ext cx="1021686" cy="1080120"/>
          </a:xfrm>
          <a:prstGeom prst="rect">
            <a:avLst/>
          </a:prstGeom>
        </p:spPr>
      </p:pic>
      <p:pic>
        <p:nvPicPr>
          <p:cNvPr id="9" name="Image 8" descr="server1.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13371" y="2276872"/>
            <a:ext cx="1021686" cy="1080120"/>
          </a:xfrm>
          <a:prstGeom prst="rect">
            <a:avLst/>
          </a:prstGeom>
        </p:spPr>
      </p:pic>
      <p:pic>
        <p:nvPicPr>
          <p:cNvPr id="31" name="Image 30" descr="php-logo.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7732" y="4149080"/>
            <a:ext cx="664468" cy="664468"/>
          </a:xfrm>
          <a:prstGeom prst="rect">
            <a:avLst/>
          </a:prstGeom>
        </p:spPr>
      </p:pic>
      <p:grpSp>
        <p:nvGrpSpPr>
          <p:cNvPr id="4" name="Groupe 3"/>
          <p:cNvGrpSpPr/>
          <p:nvPr/>
        </p:nvGrpSpPr>
        <p:grpSpPr>
          <a:xfrm>
            <a:off x="4427984" y="4293096"/>
            <a:ext cx="1152128" cy="657364"/>
            <a:chOff x="3779912" y="4149080"/>
            <a:chExt cx="1152128" cy="657364"/>
          </a:xfrm>
        </p:grpSpPr>
        <p:pic>
          <p:nvPicPr>
            <p:cNvPr id="23" name="Image 22" descr="apache 2016.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23928" y="4149080"/>
              <a:ext cx="966122" cy="253124"/>
            </a:xfrm>
            <a:prstGeom prst="rect">
              <a:avLst/>
            </a:prstGeom>
          </p:spPr>
        </p:pic>
        <p:sp>
          <p:nvSpPr>
            <p:cNvPr id="32" name="ZoneTexte 31"/>
            <p:cNvSpPr txBox="1"/>
            <p:nvPr/>
          </p:nvSpPr>
          <p:spPr>
            <a:xfrm>
              <a:off x="3779912" y="4437112"/>
              <a:ext cx="1152128" cy="369332"/>
            </a:xfrm>
            <a:prstGeom prst="rect">
              <a:avLst/>
            </a:prstGeom>
            <a:noFill/>
          </p:spPr>
          <p:txBody>
            <a:bodyPr wrap="square" rtlCol="0">
              <a:spAutoFit/>
            </a:bodyPr>
            <a:lstStyle/>
            <a:p>
              <a:pPr algn="ctr"/>
              <a:r>
                <a:rPr lang="fr-FR" dirty="0" smtClean="0"/>
                <a:t>Apache</a:t>
              </a:r>
              <a:endParaRPr lang="fr-FR" dirty="0"/>
            </a:p>
          </p:txBody>
        </p:sp>
      </p:grpSp>
      <p:sp>
        <p:nvSpPr>
          <p:cNvPr id="22" name="Rectangle 21"/>
          <p:cNvSpPr/>
          <p:nvPr/>
        </p:nvSpPr>
        <p:spPr>
          <a:xfrm>
            <a:off x="4139952" y="1484784"/>
            <a:ext cx="4032448" cy="3528392"/>
          </a:xfrm>
          <a:prstGeom prst="rect">
            <a:avLst/>
          </a:prstGeom>
          <a:noFill/>
          <a:ln w="762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ZoneTexte 23"/>
          <p:cNvSpPr txBox="1"/>
          <p:nvPr/>
        </p:nvSpPr>
        <p:spPr>
          <a:xfrm>
            <a:off x="4139952" y="5066020"/>
            <a:ext cx="4032448" cy="523220"/>
          </a:xfrm>
          <a:prstGeom prst="rect">
            <a:avLst/>
          </a:prstGeom>
          <a:noFill/>
        </p:spPr>
        <p:txBody>
          <a:bodyPr wrap="square" rtlCol="0">
            <a:spAutoFit/>
          </a:bodyPr>
          <a:lstStyle/>
          <a:p>
            <a:pPr algn="ctr"/>
            <a:r>
              <a:rPr lang="fr-FR" sz="2800" dirty="0" smtClean="0"/>
              <a:t>XAMP</a:t>
            </a:r>
            <a:endParaRPr lang="fr-FR" sz="2800" dirty="0"/>
          </a:p>
        </p:txBody>
      </p:sp>
      <p:sp>
        <p:nvSpPr>
          <p:cNvPr id="10" name="Espace réservé du numéro de diapositive 9"/>
          <p:cNvSpPr>
            <a:spLocks noGrp="1"/>
          </p:cNvSpPr>
          <p:nvPr>
            <p:ph type="sldNum" sz="quarter" idx="12"/>
          </p:nvPr>
        </p:nvSpPr>
        <p:spPr/>
        <p:txBody>
          <a:bodyPr/>
          <a:lstStyle/>
          <a:p>
            <a:fld id="{CF4668DC-857F-487D-BFFA-8C0CA5037977}" type="slidenum">
              <a:rPr lang="fr-BE" smtClean="0"/>
              <a:t>9</a:t>
            </a:fld>
            <a:endParaRPr lang="fr-BE"/>
          </a:p>
        </p:txBody>
      </p:sp>
    </p:spTree>
    <p:extLst>
      <p:ext uri="{BB962C8B-B14F-4D97-AF65-F5344CB8AC3E}">
        <p14:creationId xmlns:p14="http://schemas.microsoft.com/office/powerpoint/2010/main" val="2733325048"/>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90</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6"/>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4437112"/>
            <a:ext cx="23042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251520" y="5301208"/>
            <a:ext cx="41044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4860032" y="4365104"/>
            <a:ext cx="266429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251520" y="4797152"/>
            <a:ext cx="309634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onnecteur droit 10"/>
          <p:cNvCxnSpPr/>
          <p:nvPr/>
        </p:nvCxnSpPr>
        <p:spPr>
          <a:xfrm>
            <a:off x="4860032" y="4221088"/>
            <a:ext cx="10081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a:off x="3347864" y="4221088"/>
            <a:ext cx="1516236" cy="50405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Connecteur droit avec flèche 14"/>
          <p:cNvCxnSpPr/>
          <p:nvPr/>
        </p:nvCxnSpPr>
        <p:spPr>
          <a:xfrm flipH="1">
            <a:off x="4355976" y="4373488"/>
            <a:ext cx="504056" cy="8557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2404449"/>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91</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5"/>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5517232"/>
            <a:ext cx="309634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251520" y="4437112"/>
            <a:ext cx="230425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251520" y="4653136"/>
            <a:ext cx="34563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358217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92</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1"/>
            <a:ext cx="9728201" cy="5184575"/>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4860032" y="4365104"/>
            <a:ext cx="176419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251520" y="515719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4860032" y="4517504"/>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avec flèche 8"/>
          <p:cNvCxnSpPr/>
          <p:nvPr/>
        </p:nvCxnSpPr>
        <p:spPr>
          <a:xfrm flipH="1">
            <a:off x="3851920" y="4517504"/>
            <a:ext cx="1008112" cy="49567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577442"/>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93</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8800"/>
            <a:ext cx="9728201" cy="5184575"/>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751611"/>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94</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28800"/>
            <a:ext cx="9728199" cy="5184575"/>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4860032" y="5085184"/>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Connecteur droit 5"/>
          <p:cNvCxnSpPr/>
          <p:nvPr/>
        </p:nvCxnSpPr>
        <p:spPr>
          <a:xfrm>
            <a:off x="4860032" y="5301208"/>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Connecteur droit 7"/>
          <p:cNvCxnSpPr/>
          <p:nvPr/>
        </p:nvCxnSpPr>
        <p:spPr>
          <a:xfrm>
            <a:off x="4860032" y="5517232"/>
            <a:ext cx="352839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2660110"/>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smtClean="0"/>
              <a:t>PHP : Cookies</a:t>
            </a:r>
            <a:endParaRPr lang="fr-FR" dirty="0"/>
          </a:p>
        </p:txBody>
      </p:sp>
      <p:pic>
        <p:nvPicPr>
          <p:cNvPr id="5" name="Espace réservé du contenu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6666" y="1648458"/>
            <a:ext cx="6087662" cy="3228113"/>
          </a:xfrm>
        </p:spPr>
      </p:pic>
      <p:sp>
        <p:nvSpPr>
          <p:cNvPr id="2" name="Espace réservé du numéro de diapositive 1"/>
          <p:cNvSpPr>
            <a:spLocks noGrp="1"/>
          </p:cNvSpPr>
          <p:nvPr>
            <p:ph type="sldNum" sz="quarter" idx="12"/>
          </p:nvPr>
        </p:nvSpPr>
        <p:spPr/>
        <p:txBody>
          <a:bodyPr/>
          <a:lstStyle/>
          <a:p>
            <a:fld id="{CF4668DC-857F-487D-BFFA-8C0CA5037977}" type="slidenum">
              <a:rPr lang="fr-BE" smtClean="0"/>
              <a:t>95</a:t>
            </a:fld>
            <a:endParaRPr lang="fr-BE"/>
          </a:p>
        </p:txBody>
      </p:sp>
    </p:spTree>
    <p:extLst>
      <p:ext uri="{BB962C8B-B14F-4D97-AF65-F5344CB8AC3E}">
        <p14:creationId xmlns:p14="http://schemas.microsoft.com/office/powerpoint/2010/main" val="206012279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96</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28800"/>
            <a:ext cx="9728199" cy="5184574"/>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394402"/>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97</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628800"/>
            <a:ext cx="9728197" cy="5184574"/>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6" name="Connecteur droit 5"/>
          <p:cNvCxnSpPr/>
          <p:nvPr/>
        </p:nvCxnSpPr>
        <p:spPr>
          <a:xfrm>
            <a:off x="4932040" y="5373216"/>
            <a:ext cx="122413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283946"/>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p:cNvSpPr>
            <a:spLocks noGrp="1"/>
          </p:cNvSpPr>
          <p:nvPr>
            <p:ph type="sldNum" sz="quarter" idx="12"/>
          </p:nvPr>
        </p:nvSpPr>
        <p:spPr/>
        <p:txBody>
          <a:bodyPr/>
          <a:lstStyle/>
          <a:p>
            <a:fld id="{CF4668DC-857F-487D-BFFA-8C0CA5037977}" type="slidenum">
              <a:rPr lang="fr-BE" smtClean="0"/>
              <a:t>98</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628800"/>
            <a:ext cx="9728197" cy="5184573"/>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cxnSp>
        <p:nvCxnSpPr>
          <p:cNvPr id="5" name="Connecteur droit 4"/>
          <p:cNvCxnSpPr/>
          <p:nvPr/>
        </p:nvCxnSpPr>
        <p:spPr>
          <a:xfrm>
            <a:off x="251520" y="5517232"/>
            <a:ext cx="4392488"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471594"/>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CF4668DC-857F-487D-BFFA-8C0CA5037977}" type="slidenum">
              <a:rPr lang="fr-BE" smtClean="0"/>
              <a:t>99</a:t>
            </a:fld>
            <a:endParaRPr lang="fr-BE"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 y="1628800"/>
            <a:ext cx="9728195" cy="5184573"/>
          </a:xfrm>
          <a:prstGeom prst="rect">
            <a:avLst/>
          </a:prstGeom>
        </p:spPr>
      </p:pic>
      <p:sp>
        <p:nvSpPr>
          <p:cNvPr id="7" name="Titre 6"/>
          <p:cNvSpPr>
            <a:spLocks noGrp="1"/>
          </p:cNvSpPr>
          <p:nvPr>
            <p:ph type="title"/>
          </p:nvPr>
        </p:nvSpPr>
        <p:spPr/>
        <p:txBody>
          <a:bodyPr>
            <a:normAutofit/>
          </a:bodyPr>
          <a:lstStyle/>
          <a:p>
            <a:r>
              <a:rPr lang="fr-FR" dirty="0"/>
              <a:t>PHP : </a:t>
            </a:r>
            <a:r>
              <a:rPr lang="fr-FR" dirty="0" smtClean="0"/>
              <a:t>Cookies</a:t>
            </a:r>
            <a:endParaRPr lang="fr-FR" dirty="0"/>
          </a:p>
        </p:txBody>
      </p:sp>
      <p:sp>
        <p:nvSpPr>
          <p:cNvPr id="2" name="Rectangle 1"/>
          <p:cNvSpPr/>
          <p:nvPr/>
        </p:nvSpPr>
        <p:spPr>
          <a:xfrm>
            <a:off x="4864100" y="4221086"/>
            <a:ext cx="3956372" cy="12241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8989631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2362</TotalTime>
  <Words>7854</Words>
  <Application>Microsoft Macintosh PowerPoint</Application>
  <PresentationFormat>Présentation à l'écran (4:3)</PresentationFormat>
  <Paragraphs>1558</Paragraphs>
  <Slides>134</Slides>
  <Notes>86</Notes>
  <HiddenSlides>0</HiddenSlides>
  <MMClips>0</MMClips>
  <ScaleCrop>false</ScaleCrop>
  <HeadingPairs>
    <vt:vector size="4" baseType="variant">
      <vt:variant>
        <vt:lpstr>Thème</vt:lpstr>
      </vt:variant>
      <vt:variant>
        <vt:i4>1</vt:i4>
      </vt:variant>
      <vt:variant>
        <vt:lpstr>Titres des diapositives</vt:lpstr>
      </vt:variant>
      <vt:variant>
        <vt:i4>134</vt:i4>
      </vt:variant>
    </vt:vector>
  </HeadingPairs>
  <TitlesOfParts>
    <vt:vector size="135" baseType="lpstr">
      <vt:lpstr>Thème Office</vt:lpstr>
      <vt:lpstr>Développement Web – PHP Cours </vt:lpstr>
      <vt:lpstr>Organisation</vt:lpstr>
      <vt:lpstr>Evaluation des Etudiants</vt:lpstr>
      <vt:lpstr>Programme du cours</vt:lpstr>
      <vt:lpstr>Installation et configuration de PHP</vt:lpstr>
      <vt:lpstr>Architecture générale d’un site web</vt:lpstr>
      <vt:lpstr>Architecture générale d’un site web</vt:lpstr>
      <vt:lpstr>Architecture générale d’un site web</vt:lpstr>
      <vt:lpstr>Architecture générale d’un site web</vt:lpstr>
      <vt:lpstr>Rappel des versions des technologies</vt:lpstr>
      <vt:lpstr>Rappel des versions des technologies</vt:lpstr>
      <vt:lpstr>Statique vs Dynamique</vt:lpstr>
      <vt:lpstr>Statique vs Dynamique</vt:lpstr>
      <vt:lpstr>Statique vs Dynamique</vt:lpstr>
      <vt:lpstr>Statique vs Dynamique</vt:lpstr>
      <vt:lpstr>Apache, URI/URL, DNS, PHP</vt:lpstr>
      <vt:lpstr>Apache &amp; PHP</vt:lpstr>
      <vt:lpstr>Apache</vt:lpstr>
      <vt:lpstr>Apache</vt:lpstr>
      <vt:lpstr>Apache</vt:lpstr>
      <vt:lpstr>Apache</vt:lpstr>
      <vt:lpstr>Apache</vt:lpstr>
      <vt:lpstr>Apache</vt:lpstr>
      <vt:lpstr>Apache &amp; URI/URL</vt:lpstr>
      <vt:lpstr>Apache &amp; URI/URL</vt:lpstr>
      <vt:lpstr>Apache &amp; URI/URL</vt:lpstr>
      <vt:lpstr>Apache &amp; DNS</vt:lpstr>
      <vt:lpstr>Apache &amp; DNS</vt:lpstr>
      <vt:lpstr>Apache &amp; DNS</vt:lpstr>
      <vt:lpstr>Apache &amp; DNS</vt:lpstr>
      <vt:lpstr>Apache &amp; DNS</vt:lpstr>
      <vt:lpstr>Apache &amp; PHP</vt:lpstr>
      <vt:lpstr>Apache &amp; CGI</vt:lpstr>
      <vt:lpstr>Communications Client - Serveur</vt:lpstr>
      <vt:lpstr>Communication C/S : GET</vt:lpstr>
      <vt:lpstr>Communications C/S : GET</vt:lpstr>
      <vt:lpstr>Communications C/S : GET</vt:lpstr>
      <vt:lpstr>Communications C/S : GET</vt:lpstr>
      <vt:lpstr>Communications C/S : GET</vt:lpstr>
      <vt:lpstr>Communications C/S : GET</vt:lpstr>
      <vt:lpstr>Communications C/S : GET (logs)</vt:lpstr>
      <vt:lpstr>Communication C/S : POST</vt:lpstr>
      <vt:lpstr>Communication C/S : POST</vt:lpstr>
      <vt:lpstr>Communication C/S : POST</vt:lpstr>
      <vt:lpstr>Communication C/S : POST</vt:lpstr>
      <vt:lpstr>Communication C/S : POST</vt:lpstr>
      <vt:lpstr>Communications C/S : POST (logs)</vt:lpstr>
      <vt:lpstr>Statuts HTTP</vt:lpstr>
      <vt:lpstr>Statuts HTTP : classiques</vt:lpstr>
      <vt:lpstr>Statuts HTTP : 200</vt:lpstr>
      <vt:lpstr>Statuts HTTP</vt:lpstr>
      <vt:lpstr>Statuts HTTP : 404</vt:lpstr>
      <vt:lpstr>Statuts HTTP</vt:lpstr>
      <vt:lpstr>Statuts HTTP : 400</vt:lpstr>
      <vt:lpstr>Statuts HTTP</vt:lpstr>
      <vt:lpstr>Caractéristiques PHP</vt:lpstr>
      <vt:lpstr>PHP</vt:lpstr>
      <vt:lpstr>Opérateurs PHP </vt:lpstr>
      <vt:lpstr>Fonctions PHP</vt:lpstr>
      <vt:lpstr>Fonctions PHP</vt:lpstr>
      <vt:lpstr>Tableaux PHP</vt:lpstr>
      <vt:lpstr>Tableaux PHP</vt:lpstr>
      <vt:lpstr>Tableaux PHP</vt:lpstr>
      <vt:lpstr>Tableaux PHP</vt:lpstr>
      <vt:lpstr>Tableaux PHP</vt:lpstr>
      <vt:lpstr>Visibilité des variables</vt:lpstr>
      <vt:lpstr>Portée des variables globales</vt:lpstr>
      <vt:lpstr>Les variables superglobales</vt:lpstr>
      <vt:lpstr>Les variables superglobales</vt:lpstr>
      <vt:lpstr>PHP : Fonctions avancées</vt:lpstr>
      <vt:lpstr>PHP : Fonctions avancées</vt:lpstr>
      <vt:lpstr>PHP : Fonctions avancées</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Fonctions avancées HTTP</vt:lpstr>
      <vt:lpstr>PHP : Sessions &amp; Cookies</vt:lpstr>
      <vt:lpstr>Présentation PowerPoint</vt:lpstr>
      <vt:lpstr>Présentation PowerPoint</vt:lpstr>
      <vt:lpstr>Présentation PowerPoint</vt:lpstr>
      <vt:lpstr>Présentation PowerPoint</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PHP : Cookies</vt:lpstr>
      <vt:lpstr>SGBD &amp; BDD</vt:lpstr>
      <vt:lpstr>SGBD &amp; BDD</vt:lpstr>
      <vt:lpstr>SGBD &amp; BDD</vt:lpstr>
      <vt:lpstr>SGBD &amp; BDD</vt:lpstr>
      <vt:lpstr>PHP &amp; SGBD : Connecteurs</vt:lpstr>
      <vt:lpstr>PHP &amp; SGBD : Connecteurs</vt:lpstr>
      <vt:lpstr>MySQLi</vt:lpstr>
      <vt:lpstr>MySQLi</vt:lpstr>
      <vt:lpstr>PDO</vt:lpstr>
      <vt:lpstr>PDO : Connexion</vt:lpstr>
      <vt:lpstr>PDO : Ecriture / EXEC</vt:lpstr>
      <vt:lpstr>PDO : Lecture / QUERY</vt:lpstr>
      <vt:lpstr>PDO : Résultats / FETCH</vt:lpstr>
      <vt:lpstr>PDO : Fermeture connexion</vt:lpstr>
      <vt:lpstr>PDO</vt:lpstr>
      <vt:lpstr>PDO : …or die()</vt:lpstr>
      <vt:lpstr>Transactions &amp; BDD</vt:lpstr>
      <vt:lpstr>Transactions &amp; BDD</vt:lpstr>
      <vt:lpstr>Transactions &amp; BDD</vt:lpstr>
      <vt:lpstr>Transactions &amp; BDD</vt:lpstr>
      <vt:lpstr>Transactions &amp; BDD</vt:lpstr>
      <vt:lpstr>Transactions &amp; BDD</vt:lpstr>
      <vt:lpstr>Transactions &amp; BDD</vt:lpstr>
      <vt:lpstr>Transactions &amp; BDD</vt:lpstr>
      <vt:lpstr>Transactions avec MySQL</vt:lpstr>
      <vt:lpstr>Transactions avec MySQL</vt:lpstr>
      <vt:lpstr>Transactions avec MySQL</vt:lpstr>
      <vt:lpstr>Transactions avec MySQL</vt:lpstr>
      <vt:lpstr>Transactions avec MySQL</vt:lpstr>
      <vt:lpstr>Transactions avec MySQL</vt:lpstr>
      <vt:lpstr>Transactions avec PDO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Developpement web PHP</dc:title>
  <dc:creator>Fabrice et Ali</dc:creator>
  <cp:lastModifiedBy>Fabrice Boissier</cp:lastModifiedBy>
  <cp:revision>249</cp:revision>
  <dcterms:created xsi:type="dcterms:W3CDTF">2019-01-14T15:10:32Z</dcterms:created>
  <dcterms:modified xsi:type="dcterms:W3CDTF">2020-01-23T17:53:21Z</dcterms:modified>
</cp:coreProperties>
</file>